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18" r:id="rId4"/>
    <p:sldMasterId id="2147483738" r:id="rId5"/>
    <p:sldMasterId id="2147483756" r:id="rId6"/>
    <p:sldMasterId id="2147483776" r:id="rId7"/>
    <p:sldMasterId id="2147483793" r:id="rId8"/>
  </p:sldMasterIdLst>
  <p:notesMasterIdLst>
    <p:notesMasterId r:id="rId57"/>
  </p:notesMasterIdLst>
  <p:sldIdLst>
    <p:sldId id="1805" r:id="rId9"/>
    <p:sldId id="1720" r:id="rId10"/>
    <p:sldId id="1845" r:id="rId11"/>
    <p:sldId id="1851" r:id="rId12"/>
    <p:sldId id="2485" r:id="rId13"/>
    <p:sldId id="1670" r:id="rId14"/>
    <p:sldId id="1853" r:id="rId15"/>
    <p:sldId id="2486" r:id="rId16"/>
    <p:sldId id="2500" r:id="rId17"/>
    <p:sldId id="2445" r:id="rId18"/>
    <p:sldId id="2471" r:id="rId19"/>
    <p:sldId id="2411" r:id="rId20"/>
    <p:sldId id="2435" r:id="rId21"/>
    <p:sldId id="705" r:id="rId22"/>
    <p:sldId id="2501" r:id="rId23"/>
    <p:sldId id="2502" r:id="rId24"/>
    <p:sldId id="2505" r:id="rId25"/>
    <p:sldId id="770" r:id="rId26"/>
    <p:sldId id="677" r:id="rId27"/>
    <p:sldId id="1870" r:id="rId28"/>
    <p:sldId id="4431" r:id="rId29"/>
    <p:sldId id="4432" r:id="rId30"/>
    <p:sldId id="4433" r:id="rId31"/>
    <p:sldId id="4434" r:id="rId32"/>
    <p:sldId id="2504" r:id="rId33"/>
    <p:sldId id="2503" r:id="rId34"/>
    <p:sldId id="1886" r:id="rId35"/>
    <p:sldId id="2506" r:id="rId36"/>
    <p:sldId id="2508" r:id="rId37"/>
    <p:sldId id="2507" r:id="rId38"/>
    <p:sldId id="2510" r:id="rId39"/>
    <p:sldId id="2509" r:id="rId40"/>
    <p:sldId id="4435" r:id="rId41"/>
    <p:sldId id="4436" r:id="rId42"/>
    <p:sldId id="4416" r:id="rId43"/>
    <p:sldId id="2436" r:id="rId44"/>
    <p:sldId id="2364" r:id="rId45"/>
    <p:sldId id="2365" r:id="rId46"/>
    <p:sldId id="257" r:id="rId47"/>
    <p:sldId id="2420" r:id="rId48"/>
    <p:sldId id="2389" r:id="rId49"/>
    <p:sldId id="2390" r:id="rId50"/>
    <p:sldId id="2418" r:id="rId51"/>
    <p:sldId id="2417" r:id="rId52"/>
    <p:sldId id="2377" r:id="rId53"/>
    <p:sldId id="2462" r:id="rId54"/>
    <p:sldId id="276" r:id="rId55"/>
    <p:sldId id="24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16" autoAdjust="0"/>
  </p:normalViewPr>
  <p:slideViewPr>
    <p:cSldViewPr snapToGrid="0">
      <p:cViewPr varScale="1">
        <p:scale>
          <a:sx n="93" d="100"/>
          <a:sy n="93" d="100"/>
        </p:scale>
        <p:origin x="3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01ED2-8D8C-453D-B7D5-5E6267BB4A98}"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D9110-2DD6-4C10-B54C-8C65C363155D}" type="slidenum">
              <a:rPr lang="en-US" smtClean="0"/>
              <a:t>‹#›</a:t>
            </a:fld>
            <a:endParaRPr lang="en-US"/>
          </a:p>
        </p:txBody>
      </p:sp>
    </p:spTree>
    <p:extLst>
      <p:ext uri="{BB962C8B-B14F-4D97-AF65-F5344CB8AC3E}">
        <p14:creationId xmlns:p14="http://schemas.microsoft.com/office/powerpoint/2010/main" val="8212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94404-AFDF-43D1-9FE0-300080EAC1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9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Easily configure connectivity</a:t>
            </a:r>
            <a:r>
              <a:rPr kumimoji="0" lang="en-US" sz="900" b="0" i="0" u="none" strike="noStrike" kern="1200" cap="none" spc="0" normalizeH="0" noProof="0">
                <a:ln>
                  <a:noFill/>
                </a:ln>
                <a:gradFill>
                  <a:gsLst>
                    <a:gs pos="76991">
                      <a:srgbClr val="D83B01"/>
                    </a:gs>
                    <a:gs pos="62832">
                      <a:srgbClr val="D83B01"/>
                    </a:gs>
                  </a:gsLst>
                  <a:lin ang="5400000" scaled="0"/>
                </a:gradFill>
                <a:effectLst/>
                <a:uLnTx/>
                <a:uFillTx/>
                <a:latin typeface="Segoe UI Semibold"/>
                <a:ea typeface="+mn-ea"/>
                <a:cs typeface="+mn-cs"/>
              </a:rPr>
              <a:t> policies </a:t>
            </a:r>
            <a:r>
              <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rPr>
              <a:t>for all your resources </a:t>
            </a:r>
            <a:r>
              <a:rPr lang="en-US" sz="900">
                <a:gradFill>
                  <a:gsLst>
                    <a:gs pos="76991">
                      <a:srgbClr val="D83B01"/>
                    </a:gs>
                    <a:gs pos="62832">
                      <a:srgbClr val="D83B01"/>
                    </a:gs>
                  </a:gsLst>
                  <a:lin ang="5400000" scaled="0"/>
                </a:gradFill>
                <a:latin typeface="Segoe UI Semibold"/>
              </a:rPr>
              <a:t>using network &amp; application (fully qualified domain name filtering) rules</a:t>
            </a:r>
            <a:endParaRPr kumimoji="0" lang="en-US" sz="900" b="0" i="0" u="none" strike="noStrike" kern="1200" cap="none" spc="0" normalizeH="0" baseline="0" noProof="0">
              <a:ln>
                <a:noFill/>
              </a:ln>
              <a:gradFill>
                <a:gsLst>
                  <a:gs pos="76991">
                    <a:srgbClr val="D83B01"/>
                  </a:gs>
                  <a:gs pos="62832">
                    <a:srgbClr val="D83B01"/>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Both inbound and outbound support and NAT (SNAT and </a:t>
            </a:r>
            <a:r>
              <a:rPr lang="en-US" b="1"/>
              <a:t>DNAT)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FQDN Tags </a:t>
            </a:r>
            <a:r>
              <a:rPr lang="en-US"/>
              <a:t>support (e.g. Windows Update, ASE) to allow easy rule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Deployed in a click; fully integrated with the Azure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traffic flow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7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 office connect using </a:t>
            </a:r>
            <a:r>
              <a:rPr lang="en-US" err="1"/>
              <a:t>Ipsec</a:t>
            </a:r>
            <a:r>
              <a:rPr lang="en-US"/>
              <a:t> – see limits of 2 to 4 Gbps</a:t>
            </a:r>
          </a:p>
          <a:p>
            <a:r>
              <a:rPr lang="en-US"/>
              <a:t>For larger offices and DC you may need higher throughput OR locations that don’t have good Internet ExpressRoute is a good option.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01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81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29">
              <a:spcAft>
                <a:spcPts val="342"/>
              </a:spcAft>
              <a:defRPr/>
            </a:pPr>
            <a:r>
              <a:rPr lang="en-US" sz="900" b="1">
                <a:solidFill>
                  <a:srgbClr val="FFFF00"/>
                </a:solidFill>
                <a:cs typeface="Segoe UI Light" panose="020B0502040204020203" pitchFamily="34" charset="0"/>
              </a:rPr>
              <a:t>Embracing a new era of distributed cloud connectivity</a:t>
            </a:r>
            <a:endParaRPr lang="en-US"/>
          </a:p>
          <a:p>
            <a:endParaRPr lang="en-US"/>
          </a:p>
          <a:p>
            <a:r>
              <a:rPr lang="en-US" i="1"/>
              <a:t>Talking points</a:t>
            </a:r>
          </a:p>
          <a:p>
            <a:r>
              <a:rPr lang="en-US" i="1"/>
              <a:t>We are excited by the partners who are available now with deep integration. In the Virtual WAN session you will learn more about their specific available now integration.</a:t>
            </a:r>
          </a:p>
          <a:p>
            <a:r>
              <a:rPr lang="en-US" i="1"/>
              <a:t>We also have an expanding set of coming soon partners who are working on integration. A top customer ask is when will </a:t>
            </a:r>
            <a:r>
              <a:rPr lang="en-US" i="1" err="1"/>
              <a:t>Velocloud</a:t>
            </a:r>
            <a:r>
              <a:rPr lang="en-US" i="1"/>
              <a:t> by </a:t>
            </a:r>
            <a:r>
              <a:rPr lang="en-US" i="1" err="1"/>
              <a:t>Vmware</a:t>
            </a:r>
            <a:r>
              <a:rPr lang="en-US" i="1"/>
              <a:t> be supported on Virtual WAN?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3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74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10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76839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Audience questions:</a:t>
            </a:r>
          </a:p>
          <a:p>
            <a:pPr marL="228600" indent="-228600">
              <a:buAutoNum type="arabicParenR"/>
            </a:pPr>
            <a:r>
              <a:rPr lang="en-US" dirty="0"/>
              <a:t>Who is here for ExpressRoute? (can anyone tell me what ExpressRoute is?)</a:t>
            </a:r>
          </a:p>
          <a:p>
            <a:pPr marL="228600" indent="-228600">
              <a:buAutoNum type="arabicParenR"/>
            </a:pPr>
            <a:r>
              <a:rPr lang="en-US" dirty="0"/>
              <a:t>Who is here for Azure Firewall? (can anyone tell me what Azure Firewall is?)</a:t>
            </a:r>
          </a:p>
          <a:p>
            <a:pPr marL="228600" indent="-228600">
              <a:buAutoNum type="arabicParenR"/>
            </a:pPr>
            <a:r>
              <a:rPr lang="en-US" dirty="0"/>
              <a:t>Who is here for both? You’re my people! </a:t>
            </a:r>
            <a:r>
              <a:rPr lang="en-US" dirty="0">
                <a:sym typeface="Wingdings" panose="05000000000000000000" pitchFamily="2" charset="2"/>
              </a:rPr>
              <a:t></a:t>
            </a:r>
          </a:p>
          <a:p>
            <a:pPr marL="228600" indent="-228600">
              <a:buAutoNum type="arabicParenR"/>
            </a:pPr>
            <a:r>
              <a:rPr lang="en-US" dirty="0">
                <a:sym typeface="Wingdings" panose="05000000000000000000" pitchFamily="2" charset="2"/>
              </a:rPr>
              <a:t>Anything we should put in the parking lot to cover if time allows?</a:t>
            </a: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08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customers couldn’t define the outbound translation explicitly.  It was a result of the inbound load-balancing rule.</a:t>
            </a:r>
          </a:p>
          <a:p>
            <a:r>
              <a:rPr lang="en-US"/>
              <a:t>Now, customers can declare outbound NAT explicitly.  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70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01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bullet that lands “customer option”, “mix and match” </a:t>
            </a:r>
          </a:p>
          <a:p>
            <a:endParaRPr lang="en-US"/>
          </a:p>
          <a:p>
            <a:r>
              <a:rPr lang="en-US"/>
              <a:t>Add word “family”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470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rtl="0" fontAlgn="base"/>
            <a:endParaRPr lang="en-US" sz="1200" b="0" i="0" kern="1200">
              <a:solidFill>
                <a:schemeClr val="tx1"/>
              </a:solidFill>
              <a:effectLst/>
              <a:latin typeface="+mn-lt"/>
              <a:ea typeface="+mn-ea"/>
              <a:cs typeface="+mn-cs"/>
            </a:endParaRP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357266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26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59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17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1"/>
                </a:solidFill>
              </a:rPr>
              <a:t>To learn more go to BRK3294 – 9/26 12:30PM</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3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6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2:38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49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BE2-3CE2-4BA9-BF03-FD02816A2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ED60C-1007-41B9-A791-843A6CE81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AD3C3-E3D7-4BF3-BFA6-CDC2B1EC4FD5}"/>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E738279C-58D5-4F57-ACBC-1CE3CFC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F5BD2-BC2D-41A8-B5B3-A5C1B4B605B9}"/>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7070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2CB7-F254-4AC7-95B8-54ED3E100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48ED8-979B-43EA-B091-22E8F51BC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D415-FD9D-4D97-8BEA-861895DFD805}"/>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92772868-7AED-47B1-8BED-EFDF58ACC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F452A-F859-4443-AC94-6EA60A7548E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959752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0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3529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B90-C048-0D4C-B7E5-B92D37DD4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59175-E9F5-6E43-98F8-EBAF14AA8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13B5C-A9FF-7341-A86F-934695C76D8A}"/>
              </a:ext>
            </a:extLst>
          </p:cNvPr>
          <p:cNvSpPr>
            <a:spLocks noGrp="1"/>
          </p:cNvSpPr>
          <p:nvPr>
            <p:ph type="dt" sz="half" idx="10"/>
          </p:nvPr>
        </p:nvSpPr>
        <p:spPr/>
        <p:txBody>
          <a:bodyPr/>
          <a:lstStyle/>
          <a:p>
            <a:fld id="{16012C6B-D4ED-1145-921F-4EE674493C51}" type="datetimeFigureOut">
              <a:rPr lang="en-US" smtClean="0"/>
              <a:t>4/27/2019</a:t>
            </a:fld>
            <a:endParaRPr lang="en-US"/>
          </a:p>
        </p:txBody>
      </p:sp>
      <p:sp>
        <p:nvSpPr>
          <p:cNvPr id="5" name="Footer Placeholder 4">
            <a:extLst>
              <a:ext uri="{FF2B5EF4-FFF2-40B4-BE49-F238E27FC236}">
                <a16:creationId xmlns:a16="http://schemas.microsoft.com/office/drawing/2014/main" id="{B863FF85-C06E-5D4C-B3E7-92697A5C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2A77A-3DE8-774E-AFB9-5FD3FF7655DF}"/>
              </a:ext>
            </a:extLst>
          </p:cNvPr>
          <p:cNvSpPr>
            <a:spLocks noGrp="1"/>
          </p:cNvSpPr>
          <p:nvPr>
            <p:ph type="sldNum" sz="quarter" idx="12"/>
          </p:nvPr>
        </p:nvSpPr>
        <p:spPr/>
        <p:txBody>
          <a:bodyPr/>
          <a:lstStyle/>
          <a:p>
            <a:fld id="{3EE9121E-6E35-5340-B407-37DB9701ECE1}" type="slidenum">
              <a:rPr lang="en-US" smtClean="0"/>
              <a:t>‹#›</a:t>
            </a:fld>
            <a:endParaRPr lang="en-US"/>
          </a:p>
        </p:txBody>
      </p:sp>
    </p:spTree>
    <p:extLst>
      <p:ext uri="{BB962C8B-B14F-4D97-AF65-F5344CB8AC3E}">
        <p14:creationId xmlns:p14="http://schemas.microsoft.com/office/powerpoint/2010/main" val="189386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5072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947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462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0130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665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051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38334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99728-DCD5-4D9A-BE99-E4ACA5E5E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D344C5-C86D-4C68-9286-0CA26B351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1A208-C886-474B-9454-CE6437F7EB76}"/>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0E44E904-169E-4F6F-AB24-716BAE8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2F181-1DDD-4E27-9584-4B9E8293733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4658675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7335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79289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20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780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8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653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1050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46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5907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9EEDEC3-62C2-4363-BB26-E6EA1895165E}" type="slidenum">
              <a:rPr lang="en-GB" smtClean="0"/>
              <a:pPr/>
              <a:t>‹#›</a:t>
            </a:fld>
            <a:endParaRPr lang="en-GB"/>
          </a:p>
        </p:txBody>
      </p:sp>
      <p:sp>
        <p:nvSpPr>
          <p:cNvPr id="9" name="Content Placeholder 8"/>
          <p:cNvSpPr>
            <a:spLocks noGrp="1"/>
          </p:cNvSpPr>
          <p:nvPr>
            <p:ph sz="quarter" idx="12" hasCustomPrompt="1"/>
          </p:nvPr>
        </p:nvSpPr>
        <p:spPr>
          <a:xfrm>
            <a:off x="480000" y="1757325"/>
            <a:ext cx="11232000" cy="4038029"/>
          </a:xfrm>
        </p:spPr>
        <p:txBody>
          <a:bodyPr/>
          <a:lstStyle>
            <a:lvl1pPr>
              <a:defRPr baseline="0">
                <a:solidFill>
                  <a:schemeClr val="accent1"/>
                </a:solidFill>
              </a:defRPr>
            </a:lvl1pPr>
            <a:lvl5pPr>
              <a:defRPr/>
            </a:lvl5pPr>
          </a:lstStyle>
          <a:p>
            <a:pPr lvl="0"/>
            <a:r>
              <a:rPr lang="en-US"/>
              <a:t>Click to add sub-header text. Indent for secondary levels and bullets. Or use buttons to add content, </a:t>
            </a:r>
          </a:p>
          <a:p>
            <a:pPr lvl="1"/>
            <a:r>
              <a:rPr lang="en-US"/>
              <a:t>Indent Level 1—Body copy</a:t>
            </a:r>
          </a:p>
          <a:p>
            <a:pPr lvl="2"/>
            <a:r>
              <a:rPr lang="en-US"/>
              <a:t>Indent Level 2—Bullets start here</a:t>
            </a:r>
          </a:p>
          <a:p>
            <a:pPr lvl="3"/>
            <a:r>
              <a:rPr lang="en-US"/>
              <a:t>Third level</a:t>
            </a:r>
          </a:p>
          <a:p>
            <a:pPr lvl="4"/>
            <a:r>
              <a:rPr lang="en-US"/>
              <a:t>Fourth level</a:t>
            </a:r>
          </a:p>
          <a:p>
            <a:pPr lvl="5"/>
            <a:r>
              <a:rPr lang="en-US"/>
              <a:t>Fifth level</a:t>
            </a:r>
          </a:p>
          <a:p>
            <a:pPr lvl="6"/>
            <a:r>
              <a:rPr lang="en-US"/>
              <a:t>Sixth level</a:t>
            </a:r>
          </a:p>
          <a:p>
            <a:pPr lvl="7"/>
            <a:r>
              <a:rPr lang="en-US"/>
              <a:t>Seventh level</a:t>
            </a:r>
          </a:p>
          <a:p>
            <a:pPr lvl="8"/>
            <a:r>
              <a:rPr lang="en-US"/>
              <a:t>Eighth level</a:t>
            </a:r>
          </a:p>
          <a:p>
            <a:pPr lvl="0"/>
            <a:endParaRPr lang="en-US"/>
          </a:p>
        </p:txBody>
      </p:sp>
      <p:sp>
        <p:nvSpPr>
          <p:cNvPr id="5" name="Title 4"/>
          <p:cNvSpPr>
            <a:spLocks noGrp="1"/>
          </p:cNvSpPr>
          <p:nvPr>
            <p:ph type="title" hasCustomPrompt="1"/>
          </p:nvPr>
        </p:nvSpPr>
        <p:spPr>
          <a:xfrm>
            <a:off x="588263" y="457200"/>
            <a:ext cx="11018520" cy="1107996"/>
          </a:xfrm>
        </p:spPr>
        <p:txBody>
          <a:bodyPr/>
          <a:lstStyle/>
          <a:p>
            <a:r>
              <a:rPr lang="en-US"/>
              <a:t>Click to add page title here, refrain from using more than one line</a:t>
            </a:r>
            <a:endParaRPr lang="en-GB"/>
          </a:p>
        </p:txBody>
      </p:sp>
      <p:sp>
        <p:nvSpPr>
          <p:cNvPr id="39" name="Footer Placeholder 4">
            <a:extLst>
              <a:ext uri="{FF2B5EF4-FFF2-40B4-BE49-F238E27FC236}">
                <a16:creationId xmlns:a16="http://schemas.microsoft.com/office/drawing/2014/main" id="{987FCF32-D214-442E-8F51-15526622319F}"/>
              </a:ext>
            </a:extLst>
          </p:cNvPr>
          <p:cNvSpPr>
            <a:spLocks noGrp="1"/>
          </p:cNvSpPr>
          <p:nvPr>
            <p:ph type="ftr" sz="quarter" idx="3"/>
          </p:nvPr>
        </p:nvSpPr>
        <p:spPr>
          <a:xfrm>
            <a:off x="845612" y="6398091"/>
            <a:ext cx="3860800" cy="120000"/>
          </a:xfrm>
          <a:prstGeom prst="rect">
            <a:avLst/>
          </a:prstGeom>
        </p:spPr>
        <p:txBody>
          <a:bodyPr lIns="0" tIns="0" rIns="0" bIns="0"/>
          <a:lstStyle>
            <a:lvl1pPr>
              <a:defRPr sz="800">
                <a:latin typeface="Arial" panose="020B0604020202020204" pitchFamily="34" charset="0"/>
                <a:cs typeface="Arial" panose="020B0604020202020204" pitchFamily="34" charset="0"/>
              </a:defRPr>
            </a:lvl1pPr>
          </a:lstStyle>
          <a:p>
            <a:r>
              <a:rPr lang="en-GB"/>
              <a:t>© 2017 Kodak Alaris Inc.</a:t>
            </a:r>
          </a:p>
        </p:txBody>
      </p:sp>
    </p:spTree>
    <p:extLst>
      <p:ext uri="{BB962C8B-B14F-4D97-AF65-F5344CB8AC3E}">
        <p14:creationId xmlns:p14="http://schemas.microsoft.com/office/powerpoint/2010/main" val="259648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2579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849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3509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2667243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6324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80235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979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950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6945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478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88297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4107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85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78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057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8164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620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45655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6467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7863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01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292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1677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99783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689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1683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59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840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36181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9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299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0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03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271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7646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79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17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44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82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6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1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091-14B3-44A5-AFBD-7558FCEFD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00697-B009-45BB-AC83-2D085F5A8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61446-4DFA-4629-BC5E-8B216D3C1AB5}"/>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A461D033-EE49-436E-9FD5-A4C2A856F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8EC72-DE17-4421-B485-8484D2001B60}"/>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0843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098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229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966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24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00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93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747584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234263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657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8527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2108-6E8F-4756-94CF-5270C3E3A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4B40E1-8DCB-4DF6-86FF-4728EE55E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FAC69-9047-439E-BD14-DCB0CEA6BE69}"/>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6E546DD1-482D-407D-A42A-2E14A5419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B0A2-A6D5-4F64-9687-B3232E3737F6}"/>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38602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7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2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478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57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42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38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6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4/27/2019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6527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3559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5248-C465-4152-8F4F-73D9F7C45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AB5BA-8654-43D5-8FA1-5978D5BE7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B9D46-1610-4F64-B1D6-605A3C6AD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FE4F20-B436-40E2-80FF-16CF07424BE7}"/>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6" name="Footer Placeholder 5">
            <a:extLst>
              <a:ext uri="{FF2B5EF4-FFF2-40B4-BE49-F238E27FC236}">
                <a16:creationId xmlns:a16="http://schemas.microsoft.com/office/drawing/2014/main" id="{F3E5DA02-B693-45F9-A3A1-1691BE938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A1DA8-E4CF-4872-9309-04E3DDF310F1}"/>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55961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46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1746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1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5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4188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49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2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D82-D3CA-4CF9-8485-3D14EC13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54672-828B-4F47-A918-B2C96642F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131BB-D435-4676-B339-D8D14899C5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9B0B7-9162-4E90-A69F-B99B6FEF6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6AABD-C397-439E-9CCC-889FC861B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04253-82B4-47BA-847E-91FD5D4667F3}"/>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8" name="Footer Placeholder 7">
            <a:extLst>
              <a:ext uri="{FF2B5EF4-FFF2-40B4-BE49-F238E27FC236}">
                <a16:creationId xmlns:a16="http://schemas.microsoft.com/office/drawing/2014/main" id="{B605732E-3D4D-4992-BB96-0F50DECEDA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4BE40-3B11-43EE-BB17-A93F456D1EA7}"/>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104880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871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4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22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57935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39386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207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25832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7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624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62C-BCDC-4261-AF8A-404368B1C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740CC-9D03-44DB-AB72-15CB49B31B89}"/>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4" name="Footer Placeholder 3">
            <a:extLst>
              <a:ext uri="{FF2B5EF4-FFF2-40B4-BE49-F238E27FC236}">
                <a16:creationId xmlns:a16="http://schemas.microsoft.com/office/drawing/2014/main" id="{EA6006F6-9F3F-4C0B-A45B-7615D3F3F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D159-0F1A-4FE3-A040-6F94AE750E02}"/>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2077185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747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96356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52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4/27/2019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42031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4422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04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030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F179F-791C-4F20-BCED-6D50BAC55CF0}"/>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3" name="Footer Placeholder 2">
            <a:extLst>
              <a:ext uri="{FF2B5EF4-FFF2-40B4-BE49-F238E27FC236}">
                <a16:creationId xmlns:a16="http://schemas.microsoft.com/office/drawing/2014/main" id="{880A18ED-6DBF-4520-B874-74A9F99B8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4B2FF-3683-4BC2-8573-BDCE7331E2FE}"/>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749994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656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3469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198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8028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6456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47982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16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875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19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039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9985-F6F0-4433-A816-20D3279F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78DF85-A626-4409-9551-73E882618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C08E6-31A1-4A48-B75E-EE5A46CC7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F8056-42EE-4D19-9C65-98AD35F4E7D5}"/>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6" name="Footer Placeholder 5">
            <a:extLst>
              <a:ext uri="{FF2B5EF4-FFF2-40B4-BE49-F238E27FC236}">
                <a16:creationId xmlns:a16="http://schemas.microsoft.com/office/drawing/2014/main" id="{65091168-D09A-4970-9A51-BC4B5A697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7DA19-4604-4CDC-A61C-C782572173A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38201649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3419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9482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0775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84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1D4-5FA2-4445-AD1E-D87900807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DB8D-0D56-4510-97E2-8A8AAE14B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42108-B863-4972-B4C1-8F887A4D709F}"/>
              </a:ext>
            </a:extLst>
          </p:cNvPr>
          <p:cNvSpPr>
            <a:spLocks noGrp="1"/>
          </p:cNvSpPr>
          <p:nvPr>
            <p:ph type="dt" sz="half" idx="10"/>
          </p:nvPr>
        </p:nvSpPr>
        <p:spPr/>
        <p:txBody>
          <a:bodyPr/>
          <a:lstStyle/>
          <a:p>
            <a:fld id="{B879A40C-BE12-4695-8F9D-87DE29F79717}" type="datetimeFigureOut">
              <a:rPr lang="en-US" smtClean="0"/>
              <a:t>4/27/2019</a:t>
            </a:fld>
            <a:endParaRPr lang="en-US"/>
          </a:p>
        </p:txBody>
      </p:sp>
      <p:sp>
        <p:nvSpPr>
          <p:cNvPr id="5" name="Footer Placeholder 4">
            <a:extLst>
              <a:ext uri="{FF2B5EF4-FFF2-40B4-BE49-F238E27FC236}">
                <a16:creationId xmlns:a16="http://schemas.microsoft.com/office/drawing/2014/main" id="{0E1CEC2D-CC2B-470E-B3D3-F994F424B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3E161-25B5-4899-B358-D5A8A1BBA833}"/>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0605529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E36-028D-4452-A23F-34CD3A39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A4D07-6828-4FCA-BA2D-9F643DA65D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42C4B-B774-48BA-909E-AF2934396576}"/>
              </a:ext>
            </a:extLst>
          </p:cNvPr>
          <p:cNvSpPr>
            <a:spLocks noGrp="1"/>
          </p:cNvSpPr>
          <p:nvPr>
            <p:ph type="dt" sz="half" idx="10"/>
          </p:nvPr>
        </p:nvSpPr>
        <p:spPr/>
        <p:txBody>
          <a:bodyPr/>
          <a:lstStyle/>
          <a:p>
            <a:fld id="{B879A40C-BE12-4695-8F9D-87DE29F79717}" type="datetimeFigureOut">
              <a:rPr lang="en-US" smtClean="0"/>
              <a:t>4/27/2019</a:t>
            </a:fld>
            <a:endParaRPr lang="en-US"/>
          </a:p>
        </p:txBody>
      </p:sp>
      <p:sp>
        <p:nvSpPr>
          <p:cNvPr id="5" name="Footer Placeholder 4">
            <a:extLst>
              <a:ext uri="{FF2B5EF4-FFF2-40B4-BE49-F238E27FC236}">
                <a16:creationId xmlns:a16="http://schemas.microsoft.com/office/drawing/2014/main" id="{C0C0871E-B264-4FAA-9E8B-D9A584C9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677-4B5A-4263-B5D4-518E17F76F65}"/>
              </a:ext>
            </a:extLst>
          </p:cNvPr>
          <p:cNvSpPr>
            <a:spLocks noGrp="1"/>
          </p:cNvSpPr>
          <p:nvPr>
            <p:ph type="sldNum" sz="quarter" idx="12"/>
          </p:nvPr>
        </p:nvSpPr>
        <p:spPr/>
        <p:txBody>
          <a:bodyPr/>
          <a:lstStyle/>
          <a:p>
            <a:fld id="{7616E433-5119-4E82-ADBB-6EFD89CE2F33}" type="slidenum">
              <a:rPr lang="en-US" smtClean="0"/>
              <a:t>‹#›</a:t>
            </a:fld>
            <a:endParaRPr lang="en-US"/>
          </a:p>
        </p:txBody>
      </p:sp>
    </p:spTree>
    <p:extLst>
      <p:ext uri="{BB962C8B-B14F-4D97-AF65-F5344CB8AC3E}">
        <p14:creationId xmlns:p14="http://schemas.microsoft.com/office/powerpoint/2010/main" val="3857991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59084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570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6841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677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4F-EFB5-4597-BD3B-78C66180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753B30-0C52-4C06-80B0-9BE7F37E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EDCAA-EA2C-411E-8AD1-A473CE0A7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D9BCC-C1BF-4C1E-BC9E-0C70BEC936AD}"/>
              </a:ext>
            </a:extLst>
          </p:cNvPr>
          <p:cNvSpPr>
            <a:spLocks noGrp="1"/>
          </p:cNvSpPr>
          <p:nvPr>
            <p:ph type="dt" sz="half" idx="10"/>
          </p:nvPr>
        </p:nvSpPr>
        <p:spPr/>
        <p:txBody>
          <a:bodyPr/>
          <a:lstStyle/>
          <a:p>
            <a:fld id="{F81B18F7-33A7-45BC-9856-88710170B631}" type="datetimeFigureOut">
              <a:rPr lang="en-US" smtClean="0"/>
              <a:t>4/27/2019</a:t>
            </a:fld>
            <a:endParaRPr lang="en-US"/>
          </a:p>
        </p:txBody>
      </p:sp>
      <p:sp>
        <p:nvSpPr>
          <p:cNvPr id="6" name="Footer Placeholder 5">
            <a:extLst>
              <a:ext uri="{FF2B5EF4-FFF2-40B4-BE49-F238E27FC236}">
                <a16:creationId xmlns:a16="http://schemas.microsoft.com/office/drawing/2014/main" id="{985D8DE5-9476-432B-AB97-D5CDBB2A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514D6-8261-453A-8DCB-14346DBDE4CF}"/>
              </a:ext>
            </a:extLst>
          </p:cNvPr>
          <p:cNvSpPr>
            <a:spLocks noGrp="1"/>
          </p:cNvSpPr>
          <p:nvPr>
            <p:ph type="sldNum" sz="quarter" idx="12"/>
          </p:nvPr>
        </p:nvSpPr>
        <p:spPr/>
        <p:txBody>
          <a:bodyPr/>
          <a:lstStyle/>
          <a:p>
            <a:fld id="{9CD3157B-70D7-4298-8FF8-E6BA0B9591C0}" type="slidenum">
              <a:rPr lang="en-US" smtClean="0"/>
              <a:t>‹#›</a:t>
            </a:fld>
            <a:endParaRPr lang="en-US"/>
          </a:p>
        </p:txBody>
      </p:sp>
    </p:spTree>
    <p:extLst>
      <p:ext uri="{BB962C8B-B14F-4D97-AF65-F5344CB8AC3E}">
        <p14:creationId xmlns:p14="http://schemas.microsoft.com/office/powerpoint/2010/main" val="894156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8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695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73498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3490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6524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524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009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25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660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3560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8.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9.emf"/><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C98C2C-4A4F-497F-A4AC-2452E3FB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D0F08-F1C3-45BF-8B78-CAB8DC709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19713-0401-4143-9BBE-B902E0F96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B18F7-33A7-45BC-9856-88710170B631}" type="datetimeFigureOut">
              <a:rPr lang="en-US" smtClean="0"/>
              <a:t>4/27/2019</a:t>
            </a:fld>
            <a:endParaRPr lang="en-US"/>
          </a:p>
        </p:txBody>
      </p:sp>
      <p:sp>
        <p:nvSpPr>
          <p:cNvPr id="5" name="Footer Placeholder 4">
            <a:extLst>
              <a:ext uri="{FF2B5EF4-FFF2-40B4-BE49-F238E27FC236}">
                <a16:creationId xmlns:a16="http://schemas.microsoft.com/office/drawing/2014/main" id="{44060CEE-438F-457D-B720-A53DF10A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5AD1E3-4C63-4C72-B0FB-9205FE8DF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3157B-70D7-4298-8FF8-E6BA0B9591C0}" type="slidenum">
              <a:rPr lang="en-US" smtClean="0"/>
              <a:t>‹#›</a:t>
            </a:fld>
            <a:endParaRPr lang="en-US"/>
          </a:p>
        </p:txBody>
      </p:sp>
    </p:spTree>
    <p:extLst>
      <p:ext uri="{BB962C8B-B14F-4D97-AF65-F5344CB8AC3E}">
        <p14:creationId xmlns:p14="http://schemas.microsoft.com/office/powerpoint/2010/main" val="1105761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7022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0905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7427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96100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33141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92534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1472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73.xml"/><Relationship Id="rId6" Type="http://schemas.openxmlformats.org/officeDocument/2006/relationships/image" Target="../media/image27.png"/><Relationship Id="rId11" Type="http://schemas.openxmlformats.org/officeDocument/2006/relationships/image" Target="../media/image32.tiff"/><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6.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27.png"/><Relationship Id="rId3" Type="http://schemas.openxmlformats.org/officeDocument/2006/relationships/image" Target="../media/image41.sv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0.xml"/><Relationship Id="rId6" Type="http://schemas.microsoft.com/office/2007/relationships/hdphoto" Target="../media/hdphoto1.wdp"/><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32.tiff"/><Relationship Id="rId10" Type="http://schemas.microsoft.com/office/2007/relationships/hdphoto" Target="../media/hdphoto2.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09.xml"/><Relationship Id="rId5" Type="http://schemas.openxmlformats.org/officeDocument/2006/relationships/image" Target="../media/image51.tiff"/><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51.xml"/></Relationships>
</file>

<file path=ppt/slides/_rels/slide1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58.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5.xml"/><Relationship Id="rId6" Type="http://schemas.openxmlformats.org/officeDocument/2006/relationships/image" Target="../media/image31.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9.tiff"/></Relationships>
</file>

<file path=ppt/slides/_rels/slide22.xml.rels><?xml version="1.0" encoding="UTF-8" standalone="yes"?>
<Relationships xmlns="http://schemas.openxmlformats.org/package/2006/relationships"><Relationship Id="rId26" Type="http://schemas.openxmlformats.org/officeDocument/2006/relationships/image" Target="../media/image94.png"/><Relationship Id="rId21" Type="http://schemas.openxmlformats.org/officeDocument/2006/relationships/image" Target="../media/image89.png"/><Relationship Id="rId42" Type="http://schemas.openxmlformats.org/officeDocument/2006/relationships/image" Target="../media/image110.png"/><Relationship Id="rId47" Type="http://schemas.openxmlformats.org/officeDocument/2006/relationships/image" Target="../media/image115.png"/><Relationship Id="rId63" Type="http://schemas.openxmlformats.org/officeDocument/2006/relationships/image" Target="../media/image131.png"/><Relationship Id="rId68" Type="http://schemas.openxmlformats.org/officeDocument/2006/relationships/image" Target="../media/image136.png"/><Relationship Id="rId84" Type="http://schemas.openxmlformats.org/officeDocument/2006/relationships/image" Target="../media/image152.png"/><Relationship Id="rId89" Type="http://schemas.openxmlformats.org/officeDocument/2006/relationships/image" Target="../media/image157.png"/><Relationship Id="rId7" Type="http://schemas.openxmlformats.org/officeDocument/2006/relationships/image" Target="../media/image75.png"/><Relationship Id="rId71" Type="http://schemas.openxmlformats.org/officeDocument/2006/relationships/image" Target="../media/image139.png"/><Relationship Id="rId92" Type="http://schemas.openxmlformats.org/officeDocument/2006/relationships/image" Target="../media/image160.png"/><Relationship Id="rId2" Type="http://schemas.openxmlformats.org/officeDocument/2006/relationships/image" Target="../media/image70.png"/><Relationship Id="rId16" Type="http://schemas.openxmlformats.org/officeDocument/2006/relationships/image" Target="../media/image84.png"/><Relationship Id="rId29" Type="http://schemas.openxmlformats.org/officeDocument/2006/relationships/image" Target="../media/image97.png"/><Relationship Id="rId107" Type="http://schemas.openxmlformats.org/officeDocument/2006/relationships/image" Target="../media/image175.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126.png"/><Relationship Id="rId66" Type="http://schemas.openxmlformats.org/officeDocument/2006/relationships/image" Target="../media/image134.png"/><Relationship Id="rId74" Type="http://schemas.openxmlformats.org/officeDocument/2006/relationships/image" Target="../media/image142.png"/><Relationship Id="rId79" Type="http://schemas.openxmlformats.org/officeDocument/2006/relationships/image" Target="../media/image147.png"/><Relationship Id="rId87" Type="http://schemas.openxmlformats.org/officeDocument/2006/relationships/image" Target="../media/image155.png"/><Relationship Id="rId102" Type="http://schemas.openxmlformats.org/officeDocument/2006/relationships/image" Target="../media/image170.png"/><Relationship Id="rId5" Type="http://schemas.openxmlformats.org/officeDocument/2006/relationships/image" Target="../media/image73.png"/><Relationship Id="rId61" Type="http://schemas.openxmlformats.org/officeDocument/2006/relationships/image" Target="../media/image129.png"/><Relationship Id="rId82" Type="http://schemas.openxmlformats.org/officeDocument/2006/relationships/image" Target="../media/image150.png"/><Relationship Id="rId90" Type="http://schemas.openxmlformats.org/officeDocument/2006/relationships/image" Target="../media/image158.png"/><Relationship Id="rId95" Type="http://schemas.openxmlformats.org/officeDocument/2006/relationships/image" Target="../media/image163.png"/><Relationship Id="rId19" Type="http://schemas.openxmlformats.org/officeDocument/2006/relationships/image" Target="../media/image8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2.png"/><Relationship Id="rId69" Type="http://schemas.openxmlformats.org/officeDocument/2006/relationships/image" Target="../media/image137.png"/><Relationship Id="rId77" Type="http://schemas.openxmlformats.org/officeDocument/2006/relationships/image" Target="../media/image145.png"/><Relationship Id="rId100" Type="http://schemas.openxmlformats.org/officeDocument/2006/relationships/image" Target="../media/image168.png"/><Relationship Id="rId105" Type="http://schemas.openxmlformats.org/officeDocument/2006/relationships/image" Target="../media/image173.png"/><Relationship Id="rId8" Type="http://schemas.openxmlformats.org/officeDocument/2006/relationships/image" Target="../media/image76.png"/><Relationship Id="rId51" Type="http://schemas.openxmlformats.org/officeDocument/2006/relationships/image" Target="../media/image119.png"/><Relationship Id="rId72" Type="http://schemas.openxmlformats.org/officeDocument/2006/relationships/image" Target="../media/image140.png"/><Relationship Id="rId80" Type="http://schemas.openxmlformats.org/officeDocument/2006/relationships/image" Target="../media/image148.png"/><Relationship Id="rId85" Type="http://schemas.openxmlformats.org/officeDocument/2006/relationships/image" Target="../media/image153.png"/><Relationship Id="rId93" Type="http://schemas.openxmlformats.org/officeDocument/2006/relationships/image" Target="../media/image161.png"/><Relationship Id="rId98" Type="http://schemas.openxmlformats.org/officeDocument/2006/relationships/image" Target="../media/image166.png"/><Relationship Id="rId3" Type="http://schemas.openxmlformats.org/officeDocument/2006/relationships/image" Target="../media/image71.sv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59" Type="http://schemas.openxmlformats.org/officeDocument/2006/relationships/image" Target="../media/image127.png"/><Relationship Id="rId67" Type="http://schemas.openxmlformats.org/officeDocument/2006/relationships/image" Target="../media/image135.svg"/><Relationship Id="rId103" Type="http://schemas.openxmlformats.org/officeDocument/2006/relationships/image" Target="../media/image171.png"/><Relationship Id="rId108" Type="http://schemas.openxmlformats.org/officeDocument/2006/relationships/image" Target="../media/image176.png"/><Relationship Id="rId20" Type="http://schemas.openxmlformats.org/officeDocument/2006/relationships/image" Target="../media/image88.png"/><Relationship Id="rId41" Type="http://schemas.openxmlformats.org/officeDocument/2006/relationships/image" Target="../media/image109.png"/><Relationship Id="rId54" Type="http://schemas.openxmlformats.org/officeDocument/2006/relationships/image" Target="../media/image122.png"/><Relationship Id="rId62" Type="http://schemas.openxmlformats.org/officeDocument/2006/relationships/image" Target="../media/image130.png"/><Relationship Id="rId70" Type="http://schemas.openxmlformats.org/officeDocument/2006/relationships/image" Target="../media/image138.png"/><Relationship Id="rId75" Type="http://schemas.openxmlformats.org/officeDocument/2006/relationships/image" Target="../media/image143.png"/><Relationship Id="rId83" Type="http://schemas.openxmlformats.org/officeDocument/2006/relationships/image" Target="../media/image151.png"/><Relationship Id="rId88" Type="http://schemas.openxmlformats.org/officeDocument/2006/relationships/image" Target="../media/image156.png"/><Relationship Id="rId91" Type="http://schemas.openxmlformats.org/officeDocument/2006/relationships/image" Target="../media/image159.png"/><Relationship Id="rId96" Type="http://schemas.openxmlformats.org/officeDocument/2006/relationships/image" Target="../media/image164.png"/><Relationship Id="rId1" Type="http://schemas.openxmlformats.org/officeDocument/2006/relationships/slideLayout" Target="../slideLayouts/slideLayout79.xml"/><Relationship Id="rId6"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7.png"/><Relationship Id="rId57" Type="http://schemas.openxmlformats.org/officeDocument/2006/relationships/image" Target="../media/image125.png"/><Relationship Id="rId106" Type="http://schemas.openxmlformats.org/officeDocument/2006/relationships/image" Target="../media/image174.png"/><Relationship Id="rId10" Type="http://schemas.openxmlformats.org/officeDocument/2006/relationships/image" Target="../media/image78.png"/><Relationship Id="rId31" Type="http://schemas.openxmlformats.org/officeDocument/2006/relationships/image" Target="../media/image99.png"/><Relationship Id="rId44" Type="http://schemas.openxmlformats.org/officeDocument/2006/relationships/image" Target="../media/image112.png"/><Relationship Id="rId52"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image" Target="../media/image133.png"/><Relationship Id="rId73" Type="http://schemas.openxmlformats.org/officeDocument/2006/relationships/image" Target="../media/image141.png"/><Relationship Id="rId78" Type="http://schemas.openxmlformats.org/officeDocument/2006/relationships/image" Target="../media/image146.png"/><Relationship Id="rId81" Type="http://schemas.openxmlformats.org/officeDocument/2006/relationships/image" Target="../media/image149.png"/><Relationship Id="rId86" Type="http://schemas.openxmlformats.org/officeDocument/2006/relationships/image" Target="../media/image154.png"/><Relationship Id="rId94" Type="http://schemas.openxmlformats.org/officeDocument/2006/relationships/image" Target="../media/image162.png"/><Relationship Id="rId99" Type="http://schemas.openxmlformats.org/officeDocument/2006/relationships/image" Target="../media/image167.png"/><Relationship Id="rId101" Type="http://schemas.openxmlformats.org/officeDocument/2006/relationships/image" Target="../media/image169.png"/><Relationship Id="rId4" Type="http://schemas.openxmlformats.org/officeDocument/2006/relationships/image" Target="../media/image72.png"/><Relationship Id="rId9"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6.png"/><Relationship Id="rId39" Type="http://schemas.openxmlformats.org/officeDocument/2006/relationships/image" Target="../media/image107.png"/><Relationship Id="rId34" Type="http://schemas.openxmlformats.org/officeDocument/2006/relationships/image" Target="../media/image102.png"/><Relationship Id="rId50" Type="http://schemas.openxmlformats.org/officeDocument/2006/relationships/image" Target="../media/image118.png"/><Relationship Id="rId55" Type="http://schemas.openxmlformats.org/officeDocument/2006/relationships/image" Target="../media/image123.png"/><Relationship Id="rId76" Type="http://schemas.openxmlformats.org/officeDocument/2006/relationships/image" Target="../media/image144.png"/><Relationship Id="rId97" Type="http://schemas.openxmlformats.org/officeDocument/2006/relationships/image" Target="../media/image165.png"/><Relationship Id="rId104" Type="http://schemas.openxmlformats.org/officeDocument/2006/relationships/image" Target="../media/image172.png"/></Relationships>
</file>

<file path=ppt/slides/_rels/slide23.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jpeg"/><Relationship Id="rId1" Type="http://schemas.openxmlformats.org/officeDocument/2006/relationships/slideLayout" Target="../slideLayouts/slideLayout69.xml"/><Relationship Id="rId4" Type="http://schemas.openxmlformats.org/officeDocument/2006/relationships/image" Target="../media/image69.tiff"/></Relationships>
</file>

<file path=ppt/slides/_rels/slide24.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91.xml"/><Relationship Id="rId6" Type="http://schemas.openxmlformats.org/officeDocument/2006/relationships/image" Target="../media/image69.tiff"/><Relationship Id="rId5" Type="http://schemas.openxmlformats.org/officeDocument/2006/relationships/image" Target="../media/image182.svg"/><Relationship Id="rId4" Type="http://schemas.openxmlformats.org/officeDocument/2006/relationships/image" Target="../media/image181.png"/></Relationships>
</file>

<file path=ppt/slides/_rels/slide25.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9.xml"/><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7.e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aka.ms/vdcFWQuery" TargetMode="External"/><Relationship Id="rId2" Type="http://schemas.openxmlformats.org/officeDocument/2006/relationships/image" Target="../media/image186.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13.xml"/><Relationship Id="rId1" Type="http://schemas.openxmlformats.org/officeDocument/2006/relationships/slideLayout" Target="../slideLayouts/slideLayout106.xml"/><Relationship Id="rId5" Type="http://schemas.openxmlformats.org/officeDocument/2006/relationships/image" Target="../media/image191.svg"/><Relationship Id="rId4" Type="http://schemas.openxmlformats.org/officeDocument/2006/relationships/image" Target="../media/image190.png"/></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emf"/><Relationship Id="rId7" Type="http://schemas.openxmlformats.org/officeDocument/2006/relationships/image" Target="../media/image193.png"/><Relationship Id="rId2" Type="http://schemas.openxmlformats.org/officeDocument/2006/relationships/notesSlide" Target="../notesSlides/notesSlide14.xml"/><Relationship Id="rId1" Type="http://schemas.openxmlformats.org/officeDocument/2006/relationships/slideLayout" Target="../slideLayouts/slideLayout106.xml"/><Relationship Id="rId6" Type="http://schemas.openxmlformats.org/officeDocument/2006/relationships/image" Target="../media/image192.png"/><Relationship Id="rId5" Type="http://schemas.openxmlformats.org/officeDocument/2006/relationships/image" Target="../media/image191.sv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3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200.emf"/><Relationship Id="rId12"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105.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1.svg"/><Relationship Id="rId10" Type="http://schemas.openxmlformats.org/officeDocument/2006/relationships/image" Target="../media/image203.jpeg"/><Relationship Id="rId4" Type="http://schemas.openxmlformats.org/officeDocument/2006/relationships/image" Target="../media/image198.png"/><Relationship Id="rId9" Type="http://schemas.openxmlformats.org/officeDocument/2006/relationships/image" Target="../media/image202.png"/></Relationships>
</file>

<file path=ppt/slides/_rels/slide36.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5.tiff"/><Relationship Id="rId3" Type="http://schemas.openxmlformats.org/officeDocument/2006/relationships/image" Target="../media/image205.tiff"/><Relationship Id="rId7" Type="http://schemas.openxmlformats.org/officeDocument/2006/relationships/image" Target="../media/image209.tiff"/><Relationship Id="rId12" Type="http://schemas.openxmlformats.org/officeDocument/2006/relationships/image" Target="../media/image214.tiff"/><Relationship Id="rId2" Type="http://schemas.openxmlformats.org/officeDocument/2006/relationships/notesSlide" Target="../notesSlides/notesSlide16.xml"/><Relationship Id="rId1" Type="http://schemas.openxmlformats.org/officeDocument/2006/relationships/slideLayout" Target="../slideLayouts/slideLayout128.xml"/><Relationship Id="rId6" Type="http://schemas.openxmlformats.org/officeDocument/2006/relationships/image" Target="../media/image208.tiff"/><Relationship Id="rId11" Type="http://schemas.openxmlformats.org/officeDocument/2006/relationships/image" Target="../media/image213.tiff"/><Relationship Id="rId5" Type="http://schemas.openxmlformats.org/officeDocument/2006/relationships/image" Target="../media/image207.tiff"/><Relationship Id="rId10" Type="http://schemas.openxmlformats.org/officeDocument/2006/relationships/image" Target="../media/image212.tiff"/><Relationship Id="rId4" Type="http://schemas.openxmlformats.org/officeDocument/2006/relationships/image" Target="../media/image206.tiff"/><Relationship Id="rId9" Type="http://schemas.openxmlformats.org/officeDocument/2006/relationships/image" Target="../media/image211.jpeg"/><Relationship Id="rId14" Type="http://schemas.openxmlformats.org/officeDocument/2006/relationships/image" Target="../media/image216.emf"/></Relationships>
</file>

<file path=ppt/slides/_rels/slide37.xml.rels><?xml version="1.0" encoding="UTF-8" standalone="yes"?>
<Relationships xmlns="http://schemas.openxmlformats.org/package/2006/relationships"><Relationship Id="rId8" Type="http://schemas.openxmlformats.org/officeDocument/2006/relationships/image" Target="../media/image223.emf"/><Relationship Id="rId13" Type="http://schemas.openxmlformats.org/officeDocument/2006/relationships/image" Target="../media/image228.png"/><Relationship Id="rId18" Type="http://schemas.openxmlformats.org/officeDocument/2006/relationships/image" Target="../media/image232.png"/><Relationship Id="rId3" Type="http://schemas.openxmlformats.org/officeDocument/2006/relationships/image" Target="../media/image218.svg"/><Relationship Id="rId7" Type="http://schemas.openxmlformats.org/officeDocument/2006/relationships/image" Target="../media/image222.emf"/><Relationship Id="rId12" Type="http://schemas.openxmlformats.org/officeDocument/2006/relationships/image" Target="../media/image227.png"/><Relationship Id="rId17" Type="http://schemas.openxmlformats.org/officeDocument/2006/relationships/image" Target="../media/image231.png"/><Relationship Id="rId2" Type="http://schemas.openxmlformats.org/officeDocument/2006/relationships/image" Target="../media/image217.png"/><Relationship Id="rId16" Type="http://schemas.openxmlformats.org/officeDocument/2006/relationships/image" Target="../media/image230.png"/><Relationship Id="rId1" Type="http://schemas.openxmlformats.org/officeDocument/2006/relationships/slideLayout" Target="../slideLayouts/slideLayout69.xml"/><Relationship Id="rId6" Type="http://schemas.openxmlformats.org/officeDocument/2006/relationships/image" Target="../media/image221.emf"/><Relationship Id="rId11" Type="http://schemas.openxmlformats.org/officeDocument/2006/relationships/image" Target="../media/image226.png"/><Relationship Id="rId5" Type="http://schemas.openxmlformats.org/officeDocument/2006/relationships/image" Target="../media/image220.emf"/><Relationship Id="rId15" Type="http://schemas.openxmlformats.org/officeDocument/2006/relationships/image" Target="../media/image36.png"/><Relationship Id="rId10" Type="http://schemas.openxmlformats.org/officeDocument/2006/relationships/image" Target="../media/image225.png"/><Relationship Id="rId19" Type="http://schemas.openxmlformats.org/officeDocument/2006/relationships/image" Target="../media/image233.png"/><Relationship Id="rId4" Type="http://schemas.openxmlformats.org/officeDocument/2006/relationships/image" Target="../media/image219.emf"/><Relationship Id="rId9" Type="http://schemas.openxmlformats.org/officeDocument/2006/relationships/image" Target="../media/image224.emf"/><Relationship Id="rId14" Type="http://schemas.openxmlformats.org/officeDocument/2006/relationships/image" Target="../media/image229.svg"/></Relationships>
</file>

<file path=ppt/slides/_rels/slide38.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image" Target="../media/image231.png"/><Relationship Id="rId3" Type="http://schemas.openxmlformats.org/officeDocument/2006/relationships/image" Target="../media/image227.png"/><Relationship Id="rId7" Type="http://schemas.openxmlformats.org/officeDocument/2006/relationships/image" Target="../media/image235.png"/><Relationship Id="rId12" Type="http://schemas.openxmlformats.org/officeDocument/2006/relationships/image" Target="../media/image230.png"/><Relationship Id="rId2" Type="http://schemas.openxmlformats.org/officeDocument/2006/relationships/notesSlide" Target="../notesSlides/notesSlide17.xml"/><Relationship Id="rId16" Type="http://schemas.openxmlformats.org/officeDocument/2006/relationships/image" Target="../media/image233.png"/><Relationship Id="rId1" Type="http://schemas.openxmlformats.org/officeDocument/2006/relationships/slideLayout" Target="../slideLayouts/slideLayout69.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29.svg"/><Relationship Id="rId15" Type="http://schemas.openxmlformats.org/officeDocument/2006/relationships/image" Target="../media/image239.png"/><Relationship Id="rId10" Type="http://schemas.openxmlformats.org/officeDocument/2006/relationships/image" Target="../media/image224.emf"/><Relationship Id="rId4" Type="http://schemas.openxmlformats.org/officeDocument/2006/relationships/image" Target="../media/image228.png"/><Relationship Id="rId9" Type="http://schemas.openxmlformats.org/officeDocument/2006/relationships/image" Target="../media/image223.emf"/><Relationship Id="rId14" Type="http://schemas.openxmlformats.org/officeDocument/2006/relationships/image" Target="../media/image238.png"/></Relationships>
</file>

<file path=ppt/slides/_rels/slide39.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notesSlide" Target="../notesSlides/notesSlide18.xml"/><Relationship Id="rId1" Type="http://schemas.openxmlformats.org/officeDocument/2006/relationships/slideLayout" Target="../slideLayouts/slideLayout85.xml"/><Relationship Id="rId6" Type="http://schemas.openxmlformats.org/officeDocument/2006/relationships/image" Target="../media/image243.svg"/><Relationship Id="rId5" Type="http://schemas.openxmlformats.org/officeDocument/2006/relationships/image" Target="../media/image242.png"/><Relationship Id="rId4" Type="http://schemas.openxmlformats.org/officeDocument/2006/relationships/image" Target="../media/image241.svg"/><Relationship Id="rId9" Type="http://schemas.openxmlformats.org/officeDocument/2006/relationships/image" Target="../media/image2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4.png"/><Relationship Id="rId2" Type="http://schemas.openxmlformats.org/officeDocument/2006/relationships/notesSlide" Target="../notesSlides/notesSlide19.xml"/><Relationship Id="rId1" Type="http://schemas.openxmlformats.org/officeDocument/2006/relationships/slideLayout" Target="../slideLayouts/slideLayout92.xml"/><Relationship Id="rId6" Type="http://schemas.openxmlformats.org/officeDocument/2006/relationships/image" Target="../media/image248.png"/><Relationship Id="rId11" Type="http://schemas.openxmlformats.org/officeDocument/2006/relationships/image" Target="../media/image253.pn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51.png"/></Relationships>
</file>

<file path=ppt/slides/_rels/slide41.xml.rels><?xml version="1.0" encoding="UTF-8" standalone="yes"?>
<Relationships xmlns="http://schemas.openxmlformats.org/package/2006/relationships"><Relationship Id="rId8" Type="http://schemas.openxmlformats.org/officeDocument/2006/relationships/image" Target="../media/image259.tiff"/><Relationship Id="rId3" Type="http://schemas.openxmlformats.org/officeDocument/2006/relationships/image" Target="../media/image31.png"/><Relationship Id="rId7" Type="http://schemas.openxmlformats.org/officeDocument/2006/relationships/image" Target="../media/image258.png"/><Relationship Id="rId2" Type="http://schemas.openxmlformats.org/officeDocument/2006/relationships/image" Target="../media/image36.png"/><Relationship Id="rId1" Type="http://schemas.openxmlformats.org/officeDocument/2006/relationships/slideLayout" Target="../slideLayouts/slideLayout89.xml"/><Relationship Id="rId6" Type="http://schemas.openxmlformats.org/officeDocument/2006/relationships/image" Target="../media/image257.svg"/><Relationship Id="rId5" Type="http://schemas.openxmlformats.org/officeDocument/2006/relationships/image" Target="../media/image256.png"/><Relationship Id="rId4" Type="http://schemas.openxmlformats.org/officeDocument/2006/relationships/image" Target="../media/image25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8.png"/><Relationship Id="rId1" Type="http://schemas.openxmlformats.org/officeDocument/2006/relationships/slideLayout" Target="../slideLayouts/slideLayout89.xml"/><Relationship Id="rId4" Type="http://schemas.openxmlformats.org/officeDocument/2006/relationships/image" Target="../media/image259.tiff"/></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64.tiff"/><Relationship Id="rId2" Type="http://schemas.openxmlformats.org/officeDocument/2006/relationships/notesSlide" Target="../notesSlides/notesSlide20.xml"/><Relationship Id="rId1" Type="http://schemas.openxmlformats.org/officeDocument/2006/relationships/slideLayout" Target="../slideLayouts/slideLayout92.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61.svg"/></Relationships>
</file>

<file path=ppt/slides/_rels/slide4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1.xml"/><Relationship Id="rId1" Type="http://schemas.openxmlformats.org/officeDocument/2006/relationships/slideLayout" Target="../slideLayouts/slideLayout92.xml"/><Relationship Id="rId5" Type="http://schemas.openxmlformats.org/officeDocument/2006/relationships/image" Target="../media/image264.tiff"/><Relationship Id="rId4" Type="http://schemas.openxmlformats.org/officeDocument/2006/relationships/image" Target="../media/image266.svg"/></Relationships>
</file>

<file path=ppt/slides/_rels/slide45.xml.rels><?xml version="1.0" encoding="UTF-8" standalone="yes"?>
<Relationships xmlns="http://schemas.openxmlformats.org/package/2006/relationships"><Relationship Id="rId8" Type="http://schemas.openxmlformats.org/officeDocument/2006/relationships/image" Target="../media/image271.tiff"/><Relationship Id="rId3" Type="http://schemas.openxmlformats.org/officeDocument/2006/relationships/notesSlide" Target="../notesSlides/notesSlide22.xml"/><Relationship Id="rId7" Type="http://schemas.openxmlformats.org/officeDocument/2006/relationships/image" Target="../media/image270.png"/><Relationship Id="rId2" Type="http://schemas.openxmlformats.org/officeDocument/2006/relationships/slideLayout" Target="../slideLayouts/slideLayout85.xml"/><Relationship Id="rId1" Type="http://schemas.openxmlformats.org/officeDocument/2006/relationships/themeOverride" Target="../theme/themeOverride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 Id="rId9" Type="http://schemas.openxmlformats.org/officeDocument/2006/relationships/image" Target="../media/image272.png"/></Relationships>
</file>

<file path=ppt/slides/_rels/slide4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272.png"/><Relationship Id="rId4" Type="http://schemas.openxmlformats.org/officeDocument/2006/relationships/image" Target="../media/image274.svg"/></Relationships>
</file>

<file path=ppt/slides/_rels/slide47.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notesSlide" Target="../notesSlides/notesSlide24.xml"/><Relationship Id="rId1" Type="http://schemas.openxmlformats.org/officeDocument/2006/relationships/slideLayout" Target="../slideLayouts/slideLayout92.xml"/><Relationship Id="rId6" Type="http://schemas.openxmlformats.org/officeDocument/2006/relationships/image" Target="../media/image278.tiff"/><Relationship Id="rId5" Type="http://schemas.openxmlformats.org/officeDocument/2006/relationships/image" Target="../media/image277.emf"/><Relationship Id="rId4" Type="http://schemas.openxmlformats.org/officeDocument/2006/relationships/image" Target="../media/image276.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blog/how-to-migrate-from-azurerm-to-az-in-azure-powershell/"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2.em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3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351720" y="1483424"/>
            <a:ext cx="6840279" cy="53745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283011" y="249305"/>
            <a:ext cx="4021014" cy="553998"/>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054161" y="337879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426120" y="1640264"/>
            <a:ext cx="6485446" cy="3734312"/>
            <a:chOff x="5473774" y="1941922"/>
            <a:chExt cx="6485446" cy="3734312"/>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a:extLst/>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7036" y="841256"/>
            <a:ext cx="7419723"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3751" y="1798893"/>
            <a:ext cx="5150599" cy="480131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isolated logical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Network ACLs and IP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 defined routing for network virtual appliances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Extends on-premises network to the cloud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15" name="TextBox 14">
            <a:extLst>
              <a:ext uri="{FF2B5EF4-FFF2-40B4-BE49-F238E27FC236}">
                <a16:creationId xmlns:a16="http://schemas.microsoft.com/office/drawing/2014/main" id="{09453B44-02AF-4F36-B86D-C6DDE4B0DA17}"/>
              </a:ext>
            </a:extLst>
          </p:cNvPr>
          <p:cNvSpPr txBox="1"/>
          <p:nvPr/>
        </p:nvSpPr>
        <p:spPr>
          <a:xfrm>
            <a:off x="5426119" y="5436467"/>
            <a:ext cx="6610843" cy="8256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a:ln>
                  <a:noFill/>
                </a:ln>
                <a:solidFill>
                  <a:srgbClr val="1A1A1A"/>
                </a:solidFill>
                <a:effectLst/>
                <a:uLnTx/>
                <a:uFillTx/>
                <a:latin typeface="Segoe UI"/>
                <a:ea typeface="+mn-ea"/>
                <a:cs typeface="+mn-cs"/>
              </a:rPr>
              <a:t>“</a:t>
            </a:r>
            <a:r>
              <a:rPr kumimoji="0" lang="en-US" sz="1200" b="0" i="1" u="none" strike="noStrike" kern="1200" cap="none" spc="0" normalizeH="0" baseline="0" noProof="0">
                <a:ln>
                  <a:noFill/>
                </a:ln>
                <a:solidFill>
                  <a:srgbClr val="1A1A1A"/>
                </a:solidFill>
                <a:effectLst/>
                <a:uLnTx/>
                <a:uFillTx/>
                <a:latin typeface="Segoe UI"/>
                <a:ea typeface="+mn-ea"/>
                <a:cs typeface="+mn-cs"/>
              </a:rPr>
              <a:t>User Defined Routing (UDR) allows customers to easily secure their lift-n-shift and cloud-native applications in Azure using next-generation firewalls like VM-Series.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a:ea typeface="+mn-ea"/>
                <a:cs typeface="+mn-cs"/>
              </a:rPr>
              <a:t>This includes micro-segmentation in an Azure VNET and securing Azure applications at scale with VM-Series instances behind the Azure Standard Load Balancer.”</a:t>
            </a:r>
          </a:p>
        </p:txBody>
      </p:sp>
      <p:sp>
        <p:nvSpPr>
          <p:cNvPr id="17" name="TextBox 16">
            <a:extLst>
              <a:ext uri="{FF2B5EF4-FFF2-40B4-BE49-F238E27FC236}">
                <a16:creationId xmlns:a16="http://schemas.microsoft.com/office/drawing/2014/main" id="{8152D942-1333-FF46-8B5E-CF2584A2AA0F}"/>
              </a:ext>
            </a:extLst>
          </p:cNvPr>
          <p:cNvSpPr txBox="1"/>
          <p:nvPr/>
        </p:nvSpPr>
        <p:spPr>
          <a:xfrm>
            <a:off x="5411277" y="6331955"/>
            <a:ext cx="416059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a:ln>
                  <a:noFill/>
                </a:ln>
                <a:solidFill>
                  <a:srgbClr val="1A1A1A"/>
                </a:solidFill>
                <a:effectLst/>
                <a:uLnTx/>
                <a:uFillTx/>
                <a:latin typeface="Segoe UI"/>
                <a:ea typeface="+mn-ea"/>
                <a:cs typeface="+mn-cs"/>
              </a:rPr>
              <a:t>Jigar Shah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 Product Line Manager, Palo Alto Networks</a:t>
            </a:r>
            <a:endPar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4954" y="2176988"/>
            <a:ext cx="499201" cy="499201"/>
          </a:xfrm>
          <a:prstGeom prst="rect">
            <a:avLst/>
          </a:prstGeom>
        </p:spPr>
      </p:pic>
    </p:spTree>
    <p:extLst>
      <p:ext uri="{BB962C8B-B14F-4D97-AF65-F5344CB8AC3E}">
        <p14:creationId xmlns:p14="http://schemas.microsoft.com/office/powerpoint/2010/main" val="2936838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68D4171-1B05-4395-B52B-61D422160E83}"/>
              </a:ext>
            </a:extLst>
          </p:cNvPr>
          <p:cNvSpPr/>
          <p:nvPr/>
        </p:nvSpPr>
        <p:spPr bwMode="auto">
          <a:xfrm>
            <a:off x="6778032" y="4"/>
            <a:ext cx="5413967" cy="68579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2B1EAE6-E35B-4F4F-B3E1-1FC77B0D633C}"/>
              </a:ext>
            </a:extLst>
          </p:cNvPr>
          <p:cNvSpPr>
            <a:spLocks noGrp="1"/>
          </p:cNvSpPr>
          <p:nvPr>
            <p:ph type="title"/>
          </p:nvPr>
        </p:nvSpPr>
        <p:spPr>
          <a:xfrm>
            <a:off x="140303" y="213575"/>
            <a:ext cx="11018520" cy="553998"/>
          </a:xfrm>
        </p:spPr>
        <p:txBody>
          <a:bodyPr/>
          <a:lstStyle/>
          <a:p>
            <a:r>
              <a:rPr lang="en-US"/>
              <a:t>Extending </a:t>
            </a:r>
            <a:r>
              <a:rPr lang="en-US" err="1"/>
              <a:t>VNets</a:t>
            </a:r>
            <a:r>
              <a:rPr lang="en-US"/>
              <a:t> to Containers </a:t>
            </a:r>
          </a:p>
        </p:txBody>
      </p:sp>
      <p:sp>
        <p:nvSpPr>
          <p:cNvPr id="3" name="Text Placeholder 2">
            <a:extLst>
              <a:ext uri="{FF2B5EF4-FFF2-40B4-BE49-F238E27FC236}">
                <a16:creationId xmlns:a16="http://schemas.microsoft.com/office/drawing/2014/main" id="{9E62449C-D7FF-40CA-9D84-368ABAFBC4FC}"/>
              </a:ext>
            </a:extLst>
          </p:cNvPr>
          <p:cNvSpPr>
            <a:spLocks noGrp="1"/>
          </p:cNvSpPr>
          <p:nvPr>
            <p:ph type="body" sz="quarter" idx="10"/>
          </p:nvPr>
        </p:nvSpPr>
        <p:spPr>
          <a:xfrm>
            <a:off x="254726" y="1795670"/>
            <a:ext cx="6343154" cy="4616648"/>
          </a:xfrm>
        </p:spPr>
        <p:txBody>
          <a:bodyPr vert="horz" wrap="square" lIns="0" tIns="0" rIns="0" bIns="0" rtlCol="0" anchor="t">
            <a:spAutoFit/>
          </a:bodyPr>
          <a:lstStyle/>
          <a:p>
            <a:pPr marL="0" indent="0">
              <a:spcBef>
                <a:spcPts val="1200"/>
              </a:spcBef>
              <a:buNone/>
            </a:pPr>
            <a:r>
              <a:rPr lang="en-US" sz="2400" dirty="0">
                <a:latin typeface="Segoe UI "/>
              </a:rPr>
              <a:t>Deploy containers into your </a:t>
            </a:r>
            <a:r>
              <a:rPr lang="en-US" sz="2400" dirty="0" err="1">
                <a:latin typeface="Segoe UI "/>
              </a:rPr>
              <a:t>VNet</a:t>
            </a:r>
            <a:r>
              <a:rPr lang="en-US" sz="2400" dirty="0">
                <a:latin typeface="Segoe UI "/>
              </a:rPr>
              <a:t> using Azure CNI plugin</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All </a:t>
            </a:r>
            <a:r>
              <a:rPr lang="en-US" sz="2400" dirty="0" err="1">
                <a:latin typeface="Segoe UI "/>
              </a:rPr>
              <a:t>VNet</a:t>
            </a:r>
            <a:r>
              <a:rPr lang="en-US" sz="2400" dirty="0">
                <a:latin typeface="Segoe UI "/>
              </a:rPr>
              <a:t> and security policies apply to containers (like VMs)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Kubernetes Service (AKS)</a:t>
            </a:r>
          </a:p>
          <a:p>
            <a:pPr marL="0" indent="0">
              <a:spcBef>
                <a:spcPts val="1200"/>
              </a:spcBef>
              <a:buNone/>
            </a:pPr>
            <a:endParaRPr lang="en-US" sz="2400" dirty="0">
              <a:latin typeface="Segoe UI "/>
            </a:endParaRPr>
          </a:p>
          <a:p>
            <a:pPr marL="0" indent="0">
              <a:spcBef>
                <a:spcPts val="1200"/>
              </a:spcBef>
              <a:buNone/>
            </a:pPr>
            <a:r>
              <a:rPr lang="en-US" sz="2400" dirty="0">
                <a:latin typeface="Segoe UI "/>
              </a:rPr>
              <a:t>Azure Container Instances (ACI) can now be deployed into your </a:t>
            </a:r>
            <a:r>
              <a:rPr lang="en-US" sz="2400" dirty="0" err="1">
                <a:latin typeface="Segoe UI "/>
              </a:rPr>
              <a:t>VNet</a:t>
            </a:r>
            <a:r>
              <a:rPr lang="en-US" sz="2400" dirty="0">
                <a:latin typeface="Segoe UI "/>
              </a:rPr>
              <a:t> (Preview)</a:t>
            </a:r>
          </a:p>
        </p:txBody>
      </p:sp>
      <p:grpSp>
        <p:nvGrpSpPr>
          <p:cNvPr id="11" name="Group 10">
            <a:extLst>
              <a:ext uri="{FF2B5EF4-FFF2-40B4-BE49-F238E27FC236}">
                <a16:creationId xmlns:a16="http://schemas.microsoft.com/office/drawing/2014/main" id="{40B1940D-E412-46A4-A902-805EAD53FAFE}"/>
              </a:ext>
            </a:extLst>
          </p:cNvPr>
          <p:cNvGrpSpPr/>
          <p:nvPr/>
        </p:nvGrpSpPr>
        <p:grpSpPr>
          <a:xfrm>
            <a:off x="6801383" y="4736985"/>
            <a:ext cx="5274381" cy="1901932"/>
            <a:chOff x="-1377686" y="4314204"/>
            <a:chExt cx="5251789" cy="1901932"/>
          </a:xfrm>
        </p:grpSpPr>
        <p:pic>
          <p:nvPicPr>
            <p:cNvPr id="45" name="Picture 6" descr="A picture containing clipart&#10;&#10;Description generated with very high confidence">
              <a:extLst>
                <a:ext uri="{FF2B5EF4-FFF2-40B4-BE49-F238E27FC236}">
                  <a16:creationId xmlns:a16="http://schemas.microsoft.com/office/drawing/2014/main" id="{BE63932D-DE7F-46FB-97AF-8CDF49537F4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7235" y="4314204"/>
              <a:ext cx="1799791" cy="303886"/>
            </a:xfrm>
            <a:prstGeom prst="rect">
              <a:avLst/>
            </a:prstGeom>
          </p:spPr>
        </p:pic>
        <p:cxnSp>
          <p:nvCxnSpPr>
            <p:cNvPr id="7" name="Straight Connector 6">
              <a:extLst>
                <a:ext uri="{FF2B5EF4-FFF2-40B4-BE49-F238E27FC236}">
                  <a16:creationId xmlns:a16="http://schemas.microsoft.com/office/drawing/2014/main" id="{00EB1E6A-CF98-4CFF-987D-C9D22C3CAFE0}"/>
                </a:ext>
              </a:extLst>
            </p:cNvPr>
            <p:cNvCxnSpPr>
              <a:cxnSpLocks/>
            </p:cNvCxnSpPr>
            <p:nvPr/>
          </p:nvCxnSpPr>
          <p:spPr>
            <a:xfrm>
              <a:off x="-1327235" y="4755897"/>
              <a:ext cx="5201338" cy="0"/>
            </a:xfrm>
            <a:prstGeom prst="line">
              <a:avLst/>
            </a:prstGeom>
            <a:ln w="12700"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2B85B45-0D8B-46A6-A65B-5EEA9A299597}"/>
                </a:ext>
              </a:extLst>
            </p:cNvPr>
            <p:cNvSpPr/>
            <p:nvPr/>
          </p:nvSpPr>
          <p:spPr>
            <a:xfrm>
              <a:off x="-1377686" y="4861919"/>
              <a:ext cx="5128768" cy="13542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“AccuWeather’s decision to utilize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CNI</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was around the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ease of connecting our AKS Clusters in various regions </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using </a:t>
              </a:r>
              <a:r>
                <a:rPr kumimoji="0" lang="en-US" sz="1200" b="1" i="1"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VNet</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peering</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This also provided the option to use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ExpressRoute</a:t>
              </a: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facilitate </a:t>
              </a:r>
              <a:r>
                <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local network connection”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Doug </a:t>
              </a:r>
              <a:r>
                <a:rPr kumimoji="0" lang="en-US" sz="1200" b="1"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Honikel</a:t>
              </a: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Vice President, Software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0" name="Group 9">
            <a:extLst>
              <a:ext uri="{FF2B5EF4-FFF2-40B4-BE49-F238E27FC236}">
                <a16:creationId xmlns:a16="http://schemas.microsoft.com/office/drawing/2014/main" id="{004AFBAE-DF3E-43F2-8B6E-CD419A0B6F30}"/>
              </a:ext>
            </a:extLst>
          </p:cNvPr>
          <p:cNvGrpSpPr/>
          <p:nvPr/>
        </p:nvGrpSpPr>
        <p:grpSpPr>
          <a:xfrm>
            <a:off x="6955186" y="-76480"/>
            <a:ext cx="4982616" cy="4768900"/>
            <a:chOff x="7451617" y="1135714"/>
            <a:chExt cx="4296572" cy="4184487"/>
          </a:xfrm>
        </p:grpSpPr>
        <p:sp>
          <p:nvSpPr>
            <p:cNvPr id="50" name="Rectangle 49">
              <a:extLst>
                <a:ext uri="{FF2B5EF4-FFF2-40B4-BE49-F238E27FC236}">
                  <a16:creationId xmlns:a16="http://schemas.microsoft.com/office/drawing/2014/main" id="{872537C7-5DF0-4E5F-8EFC-66252A1DF95F}"/>
                </a:ext>
              </a:extLst>
            </p:cNvPr>
            <p:cNvSpPr/>
            <p:nvPr/>
          </p:nvSpPr>
          <p:spPr bwMode="auto">
            <a:xfrm>
              <a:off x="7451617" y="1521733"/>
              <a:ext cx="4296572" cy="3762181"/>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52" name="Picture 51">
              <a:extLst>
                <a:ext uri="{FF2B5EF4-FFF2-40B4-BE49-F238E27FC236}">
                  <a16:creationId xmlns:a16="http://schemas.microsoft.com/office/drawing/2014/main" id="{95290AE8-C7DB-4097-9391-D25BB8E3C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03935" y="5023987"/>
              <a:ext cx="344254" cy="296214"/>
            </a:xfrm>
            <a:prstGeom prst="rect">
              <a:avLst/>
            </a:prstGeom>
            <a:ln>
              <a:noFill/>
              <a:prstDash val="sysDash"/>
            </a:ln>
          </p:spPr>
        </p:pic>
        <p:grpSp>
          <p:nvGrpSpPr>
            <p:cNvPr id="65" name="Group 64">
              <a:extLst>
                <a:ext uri="{FF2B5EF4-FFF2-40B4-BE49-F238E27FC236}">
                  <a16:creationId xmlns:a16="http://schemas.microsoft.com/office/drawing/2014/main" id="{3266CBA0-3A39-4DFB-A3B3-69373B9B4780}"/>
                </a:ext>
              </a:extLst>
            </p:cNvPr>
            <p:cNvGrpSpPr/>
            <p:nvPr/>
          </p:nvGrpSpPr>
          <p:grpSpPr>
            <a:xfrm>
              <a:off x="7727961" y="4379898"/>
              <a:ext cx="501072" cy="491378"/>
              <a:chOff x="1402715" y="2370026"/>
              <a:chExt cx="708670" cy="757508"/>
            </a:xfrm>
          </p:grpSpPr>
          <p:grpSp>
            <p:nvGrpSpPr>
              <p:cNvPr id="70" name="Group 69">
                <a:extLst>
                  <a:ext uri="{FF2B5EF4-FFF2-40B4-BE49-F238E27FC236}">
                    <a16:creationId xmlns:a16="http://schemas.microsoft.com/office/drawing/2014/main" id="{3FD1786E-D864-464F-92B9-12C1ABDD2BD5}"/>
                  </a:ext>
                </a:extLst>
              </p:cNvPr>
              <p:cNvGrpSpPr/>
              <p:nvPr/>
            </p:nvGrpSpPr>
            <p:grpSpPr>
              <a:xfrm>
                <a:off x="1402715" y="2370026"/>
                <a:ext cx="534413" cy="485485"/>
                <a:chOff x="1576972" y="2642049"/>
                <a:chExt cx="534413" cy="485485"/>
              </a:xfrm>
            </p:grpSpPr>
            <p:sp>
              <p:nvSpPr>
                <p:cNvPr id="77" name="Rectangle 76">
                  <a:extLst>
                    <a:ext uri="{FF2B5EF4-FFF2-40B4-BE49-F238E27FC236}">
                      <a16:creationId xmlns:a16="http://schemas.microsoft.com/office/drawing/2014/main" id="{A6A3D8DC-EB71-465D-A557-E8CD8A964E0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754CAD6F-3D9D-423C-9EF1-5F6131024A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2" y="2642049"/>
                  <a:ext cx="485490" cy="485485"/>
                </a:xfrm>
                <a:prstGeom prst="rect">
                  <a:avLst/>
                </a:prstGeom>
              </p:spPr>
            </p:pic>
          </p:grpSp>
          <p:grpSp>
            <p:nvGrpSpPr>
              <p:cNvPr id="71" name="Group 70">
                <a:extLst>
                  <a:ext uri="{FF2B5EF4-FFF2-40B4-BE49-F238E27FC236}">
                    <a16:creationId xmlns:a16="http://schemas.microsoft.com/office/drawing/2014/main" id="{2068FCB8-557B-45A2-854B-74AF9B037461}"/>
                  </a:ext>
                </a:extLst>
              </p:cNvPr>
              <p:cNvGrpSpPr/>
              <p:nvPr/>
            </p:nvGrpSpPr>
            <p:grpSpPr>
              <a:xfrm>
                <a:off x="1489845" y="2506038"/>
                <a:ext cx="534412" cy="485485"/>
                <a:chOff x="1576973" y="2642050"/>
                <a:chExt cx="534412" cy="485485"/>
              </a:xfrm>
            </p:grpSpPr>
            <p:sp>
              <p:nvSpPr>
                <p:cNvPr id="75" name="Rectangle 74">
                  <a:extLst>
                    <a:ext uri="{FF2B5EF4-FFF2-40B4-BE49-F238E27FC236}">
                      <a16:creationId xmlns:a16="http://schemas.microsoft.com/office/drawing/2014/main" id="{3789CF77-4757-4521-B491-3A08839C57F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D6DFF35D-3B87-4F6D-AD52-BB1D47AA35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3" y="2642050"/>
                  <a:ext cx="485490" cy="485485"/>
                </a:xfrm>
                <a:prstGeom prst="rect">
                  <a:avLst/>
                </a:prstGeom>
              </p:spPr>
            </p:pic>
          </p:grpSp>
          <p:grpSp>
            <p:nvGrpSpPr>
              <p:cNvPr id="72" name="Group 71">
                <a:extLst>
                  <a:ext uri="{FF2B5EF4-FFF2-40B4-BE49-F238E27FC236}">
                    <a16:creationId xmlns:a16="http://schemas.microsoft.com/office/drawing/2014/main" id="{EB8A683B-B12D-4B36-87B7-75D9694F89C3}"/>
                  </a:ext>
                </a:extLst>
              </p:cNvPr>
              <p:cNvGrpSpPr/>
              <p:nvPr/>
            </p:nvGrpSpPr>
            <p:grpSpPr>
              <a:xfrm>
                <a:off x="1576971" y="2642049"/>
                <a:ext cx="534414" cy="485485"/>
                <a:chOff x="1576971" y="2642049"/>
                <a:chExt cx="534414" cy="485485"/>
              </a:xfrm>
            </p:grpSpPr>
            <p:sp>
              <p:nvSpPr>
                <p:cNvPr id="73" name="Rectangle 72">
                  <a:extLst>
                    <a:ext uri="{FF2B5EF4-FFF2-40B4-BE49-F238E27FC236}">
                      <a16:creationId xmlns:a16="http://schemas.microsoft.com/office/drawing/2014/main" id="{A6651ECB-90A9-4708-988E-329896F48F9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73">
                  <a:extLst>
                    <a:ext uri="{FF2B5EF4-FFF2-40B4-BE49-F238E27FC236}">
                      <a16:creationId xmlns:a16="http://schemas.microsoft.com/office/drawing/2014/main" id="{D33A801B-D5B2-4F0E-A393-A31A021AB5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6971" y="2642049"/>
                  <a:ext cx="485490" cy="485485"/>
                </a:xfrm>
                <a:prstGeom prst="rect">
                  <a:avLst/>
                </a:prstGeom>
              </p:spPr>
            </p:pic>
          </p:grpSp>
        </p:grpSp>
        <p:sp>
          <p:nvSpPr>
            <p:cNvPr id="66" name="TextBox 65">
              <a:extLst>
                <a:ext uri="{FF2B5EF4-FFF2-40B4-BE49-F238E27FC236}">
                  <a16:creationId xmlns:a16="http://schemas.microsoft.com/office/drawing/2014/main" id="{F98A7C3D-F61A-4ADE-86C5-C18E78F5277D}"/>
                </a:ext>
              </a:extLst>
            </p:cNvPr>
            <p:cNvSpPr txBox="1"/>
            <p:nvPr/>
          </p:nvSpPr>
          <p:spPr>
            <a:xfrm>
              <a:off x="10143650" y="1135714"/>
              <a:ext cx="1604539" cy="42939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mn-cs"/>
                </a:rPr>
                <a:t>VNet</a:t>
              </a: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10.1.0.0/16</a:t>
              </a:r>
            </a:p>
          </p:txBody>
        </p:sp>
        <p:sp>
          <p:nvSpPr>
            <p:cNvPr id="69" name="TextBox 68">
              <a:extLst>
                <a:ext uri="{FF2B5EF4-FFF2-40B4-BE49-F238E27FC236}">
                  <a16:creationId xmlns:a16="http://schemas.microsoft.com/office/drawing/2014/main" id="{9A157B4E-F4FD-4F1F-8C75-7171A43E37C8}"/>
                </a:ext>
              </a:extLst>
            </p:cNvPr>
            <p:cNvSpPr txBox="1"/>
            <p:nvPr/>
          </p:nvSpPr>
          <p:spPr>
            <a:xfrm>
              <a:off x="7685982" y="1827662"/>
              <a:ext cx="3303210"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AKS subnet</a:t>
              </a:r>
            </a:p>
          </p:txBody>
        </p:sp>
        <p:sp>
          <p:nvSpPr>
            <p:cNvPr id="51" name="Rectangle 50">
              <a:extLst>
                <a:ext uri="{FF2B5EF4-FFF2-40B4-BE49-F238E27FC236}">
                  <a16:creationId xmlns:a16="http://schemas.microsoft.com/office/drawing/2014/main" id="{7F40F15F-F586-4FFE-8C53-CB68ECBAFC33}"/>
                </a:ext>
              </a:extLst>
            </p:cNvPr>
            <p:cNvSpPr/>
            <p:nvPr/>
          </p:nvSpPr>
          <p:spPr bwMode="auto">
            <a:xfrm>
              <a:off x="7815032" y="2221206"/>
              <a:ext cx="3220887" cy="1718554"/>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8" name="Group 37">
              <a:extLst>
                <a:ext uri="{FF2B5EF4-FFF2-40B4-BE49-F238E27FC236}">
                  <a16:creationId xmlns:a16="http://schemas.microsoft.com/office/drawing/2014/main" id="{527CF570-5B8B-421B-B548-6B6BC4E37BAF}"/>
                </a:ext>
              </a:extLst>
            </p:cNvPr>
            <p:cNvGrpSpPr/>
            <p:nvPr/>
          </p:nvGrpSpPr>
          <p:grpSpPr>
            <a:xfrm>
              <a:off x="8078465" y="2712306"/>
              <a:ext cx="553070" cy="514821"/>
              <a:chOff x="10312429" y="41955"/>
              <a:chExt cx="464878" cy="431282"/>
            </a:xfrm>
          </p:grpSpPr>
          <p:pic>
            <p:nvPicPr>
              <p:cNvPr id="129" name="Picture 128">
                <a:extLst>
                  <a:ext uri="{FF2B5EF4-FFF2-40B4-BE49-F238E27FC236}">
                    <a16:creationId xmlns:a16="http://schemas.microsoft.com/office/drawing/2014/main" id="{556D19D8-4AC1-4616-8509-6E94FA6154A5}"/>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0" name="TextBox 129">
                <a:extLst>
                  <a:ext uri="{FF2B5EF4-FFF2-40B4-BE49-F238E27FC236}">
                    <a16:creationId xmlns:a16="http://schemas.microsoft.com/office/drawing/2014/main" id="{E3A0C62E-2AE6-42DE-9AB5-0AF78079EE19}"/>
                  </a:ext>
                </a:extLst>
              </p:cNvPr>
              <p:cNvSpPr txBox="1"/>
              <p:nvPr/>
            </p:nvSpPr>
            <p:spPr>
              <a:xfrm>
                <a:off x="10312429" y="155004"/>
                <a:ext cx="464878"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C1</a:t>
                </a:r>
              </a:p>
            </p:txBody>
          </p:sp>
        </p:grpSp>
        <p:grpSp>
          <p:nvGrpSpPr>
            <p:cNvPr id="136" name="Group 135">
              <a:extLst>
                <a:ext uri="{FF2B5EF4-FFF2-40B4-BE49-F238E27FC236}">
                  <a16:creationId xmlns:a16="http://schemas.microsoft.com/office/drawing/2014/main" id="{129BBAEF-572E-4C7D-A3C8-70AB477A7DAB}"/>
                </a:ext>
              </a:extLst>
            </p:cNvPr>
            <p:cNvGrpSpPr/>
            <p:nvPr/>
          </p:nvGrpSpPr>
          <p:grpSpPr>
            <a:xfrm>
              <a:off x="8703052" y="2713194"/>
              <a:ext cx="553070" cy="514821"/>
              <a:chOff x="10312429" y="41955"/>
              <a:chExt cx="464878" cy="431282"/>
            </a:xfrm>
          </p:grpSpPr>
          <p:pic>
            <p:nvPicPr>
              <p:cNvPr id="137" name="Picture 136">
                <a:extLst>
                  <a:ext uri="{FF2B5EF4-FFF2-40B4-BE49-F238E27FC236}">
                    <a16:creationId xmlns:a16="http://schemas.microsoft.com/office/drawing/2014/main" id="{AB03FE77-E85A-4AEA-8A04-CCB70F3ED1B7}"/>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38" name="TextBox 137">
                <a:extLst>
                  <a:ext uri="{FF2B5EF4-FFF2-40B4-BE49-F238E27FC236}">
                    <a16:creationId xmlns:a16="http://schemas.microsoft.com/office/drawing/2014/main" id="{18878EDD-B2AF-4CEE-9DFA-D3B441253436}"/>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C2</a:t>
                </a:r>
              </a:p>
            </p:txBody>
          </p:sp>
        </p:grpSp>
        <p:grpSp>
          <p:nvGrpSpPr>
            <p:cNvPr id="139" name="Group 138">
              <a:extLst>
                <a:ext uri="{FF2B5EF4-FFF2-40B4-BE49-F238E27FC236}">
                  <a16:creationId xmlns:a16="http://schemas.microsoft.com/office/drawing/2014/main" id="{A4E78BB6-B65D-4963-BAFB-44B107C21C7E}"/>
                </a:ext>
              </a:extLst>
            </p:cNvPr>
            <p:cNvGrpSpPr/>
            <p:nvPr/>
          </p:nvGrpSpPr>
          <p:grpSpPr>
            <a:xfrm>
              <a:off x="9324777" y="2712306"/>
              <a:ext cx="553070" cy="514821"/>
              <a:chOff x="10312429" y="41955"/>
              <a:chExt cx="464878" cy="431282"/>
            </a:xfrm>
          </p:grpSpPr>
          <p:pic>
            <p:nvPicPr>
              <p:cNvPr id="140" name="Picture 139">
                <a:extLst>
                  <a:ext uri="{FF2B5EF4-FFF2-40B4-BE49-F238E27FC236}">
                    <a16:creationId xmlns:a16="http://schemas.microsoft.com/office/drawing/2014/main" id="{1730DF91-06CF-48EB-B3D3-AC486B8D97E8}"/>
                  </a:ext>
                </a:extLst>
              </p:cNvPr>
              <p:cNvPicPr>
                <a:picLocks noChangeAspect="1"/>
              </p:cNvPicPr>
              <p:nvPr/>
            </p:nvPicPr>
            <p:blipFill>
              <a:blip r:embed="rId6"/>
              <a:stretch>
                <a:fillRect/>
              </a:stretch>
            </p:blipFill>
            <p:spPr>
              <a:xfrm>
                <a:off x="10328941" y="41955"/>
                <a:ext cx="429448" cy="431282"/>
              </a:xfrm>
              <a:prstGeom prst="rect">
                <a:avLst/>
              </a:prstGeom>
              <a:ln w="15875">
                <a:solidFill>
                  <a:schemeClr val="accent2">
                    <a:lumMod val="75000"/>
                    <a:lumOff val="25000"/>
                  </a:schemeClr>
                </a:solidFill>
              </a:ln>
            </p:spPr>
          </p:pic>
          <p:sp>
            <p:nvSpPr>
              <p:cNvPr id="141" name="TextBox 140">
                <a:extLst>
                  <a:ext uri="{FF2B5EF4-FFF2-40B4-BE49-F238E27FC236}">
                    <a16:creationId xmlns:a16="http://schemas.microsoft.com/office/drawing/2014/main" id="{F4C22F76-E941-48AB-9793-0ED9C740122D}"/>
                  </a:ext>
                </a:extLst>
              </p:cNvPr>
              <p:cNvSpPr txBox="1"/>
              <p:nvPr/>
            </p:nvSpPr>
            <p:spPr>
              <a:xfrm>
                <a:off x="10312429" y="155004"/>
                <a:ext cx="464878" cy="20884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C3</a:t>
                </a:r>
              </a:p>
            </p:txBody>
          </p:sp>
        </p:grpSp>
        <p:grpSp>
          <p:nvGrpSpPr>
            <p:cNvPr id="12" name="Group 11">
              <a:extLst>
                <a:ext uri="{FF2B5EF4-FFF2-40B4-BE49-F238E27FC236}">
                  <a16:creationId xmlns:a16="http://schemas.microsoft.com/office/drawing/2014/main" id="{9CB507A4-457B-43F2-B2F3-E3EAF17932D8}"/>
                </a:ext>
              </a:extLst>
            </p:cNvPr>
            <p:cNvGrpSpPr/>
            <p:nvPr/>
          </p:nvGrpSpPr>
          <p:grpSpPr>
            <a:xfrm>
              <a:off x="8334912" y="3235810"/>
              <a:ext cx="80345" cy="313184"/>
              <a:chOff x="8298189" y="4689879"/>
              <a:chExt cx="80345" cy="313184"/>
            </a:xfrm>
          </p:grpSpPr>
          <p:cxnSp>
            <p:nvCxnSpPr>
              <p:cNvPr id="6" name="Straight Connector 5">
                <a:extLst>
                  <a:ext uri="{FF2B5EF4-FFF2-40B4-BE49-F238E27FC236}">
                    <a16:creationId xmlns:a16="http://schemas.microsoft.com/office/drawing/2014/main" id="{0034DCB7-875C-43DB-A5EB-4A93F9726067}"/>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C5EF30-C855-4381-9C3D-937A70AD0D4F}"/>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5773D82-8D10-41DE-9B58-9A844F84CEA6}"/>
                </a:ext>
              </a:extLst>
            </p:cNvPr>
            <p:cNvGrpSpPr/>
            <p:nvPr/>
          </p:nvGrpSpPr>
          <p:grpSpPr>
            <a:xfrm>
              <a:off x="9574775" y="3248442"/>
              <a:ext cx="80345" cy="313184"/>
              <a:chOff x="8298189" y="4689879"/>
              <a:chExt cx="80345" cy="313184"/>
            </a:xfrm>
          </p:grpSpPr>
          <p:cxnSp>
            <p:nvCxnSpPr>
              <p:cNvPr id="55" name="Straight Connector 54">
                <a:extLst>
                  <a:ext uri="{FF2B5EF4-FFF2-40B4-BE49-F238E27FC236}">
                    <a16:creationId xmlns:a16="http://schemas.microsoft.com/office/drawing/2014/main" id="{32E49566-70D6-40A2-BD80-FCAE4068B3EF}"/>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2F90B6-3555-48B8-AA49-6D1D83E7748E}"/>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270CDEA-66D8-455B-9465-0CB4B39697B2}"/>
                </a:ext>
              </a:extLst>
            </p:cNvPr>
            <p:cNvGrpSpPr/>
            <p:nvPr/>
          </p:nvGrpSpPr>
          <p:grpSpPr>
            <a:xfrm>
              <a:off x="8958555" y="3241427"/>
              <a:ext cx="80345" cy="313184"/>
              <a:chOff x="8298189" y="4689879"/>
              <a:chExt cx="80345" cy="313184"/>
            </a:xfrm>
          </p:grpSpPr>
          <p:cxnSp>
            <p:nvCxnSpPr>
              <p:cNvPr id="63" name="Straight Connector 62">
                <a:extLst>
                  <a:ext uri="{FF2B5EF4-FFF2-40B4-BE49-F238E27FC236}">
                    <a16:creationId xmlns:a16="http://schemas.microsoft.com/office/drawing/2014/main" id="{78E07F43-5741-438A-8413-2C87FD060E38}"/>
                  </a:ext>
                </a:extLst>
              </p:cNvPr>
              <p:cNvCxnSpPr>
                <a:cxnSpLocks/>
              </p:cNvCxnSpPr>
              <p:nvPr/>
            </p:nvCxnSpPr>
            <p:spPr>
              <a:xfrm flipH="1">
                <a:off x="8325365" y="4689879"/>
                <a:ext cx="1" cy="2387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C7BC904-B2E8-4903-ACAD-0896E8C9F9D5}"/>
                  </a:ext>
                </a:extLst>
              </p:cNvPr>
              <p:cNvSpPr/>
              <p:nvPr/>
            </p:nvSpPr>
            <p:spPr bwMode="auto">
              <a:xfrm>
                <a:off x="8298189" y="4931403"/>
                <a:ext cx="80345" cy="716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2E4B5671-D7B2-413F-9954-126BF910678E}"/>
                </a:ext>
              </a:extLst>
            </p:cNvPr>
            <p:cNvSpPr txBox="1"/>
            <p:nvPr/>
          </p:nvSpPr>
          <p:spPr>
            <a:xfrm>
              <a:off x="7927593" y="2433869"/>
              <a:ext cx="1362915"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Containers .. </a:t>
              </a:r>
            </a:p>
          </p:txBody>
        </p:sp>
        <p:sp>
          <p:nvSpPr>
            <p:cNvPr id="14" name="TextBox 13">
              <a:extLst>
                <a:ext uri="{FF2B5EF4-FFF2-40B4-BE49-F238E27FC236}">
                  <a16:creationId xmlns:a16="http://schemas.microsoft.com/office/drawing/2014/main" id="{EF6729D9-4413-4C7D-BC97-6FA6A4A77C30}"/>
                </a:ext>
              </a:extLst>
            </p:cNvPr>
            <p:cNvSpPr txBox="1"/>
            <p:nvPr/>
          </p:nvSpPr>
          <p:spPr>
            <a:xfrm>
              <a:off x="8109854" y="358498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10.1.1.4</a:t>
              </a:r>
            </a:p>
          </p:txBody>
        </p:sp>
        <p:sp>
          <p:nvSpPr>
            <p:cNvPr id="68" name="TextBox 67">
              <a:extLst>
                <a:ext uri="{FF2B5EF4-FFF2-40B4-BE49-F238E27FC236}">
                  <a16:creationId xmlns:a16="http://schemas.microsoft.com/office/drawing/2014/main" id="{B8EA943A-8B9E-44C4-A635-2C7E44A4C74D}"/>
                </a:ext>
              </a:extLst>
            </p:cNvPr>
            <p:cNvSpPr txBox="1"/>
            <p:nvPr/>
          </p:nvSpPr>
          <p:spPr>
            <a:xfrm>
              <a:off x="8743554" y="3572750"/>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10.1.1.5</a:t>
              </a:r>
            </a:p>
          </p:txBody>
        </p:sp>
        <p:sp>
          <p:nvSpPr>
            <p:cNvPr id="81" name="TextBox 80">
              <a:extLst>
                <a:ext uri="{FF2B5EF4-FFF2-40B4-BE49-F238E27FC236}">
                  <a16:creationId xmlns:a16="http://schemas.microsoft.com/office/drawing/2014/main" id="{D8149740-D712-424D-AAB8-FDB8671760D4}"/>
                </a:ext>
              </a:extLst>
            </p:cNvPr>
            <p:cNvSpPr txBox="1"/>
            <p:nvPr/>
          </p:nvSpPr>
          <p:spPr>
            <a:xfrm>
              <a:off x="9378584" y="3569643"/>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10.1.1.6</a:t>
              </a:r>
            </a:p>
          </p:txBody>
        </p:sp>
        <p:pic>
          <p:nvPicPr>
            <p:cNvPr id="82" name="Picture 81" descr="A close up of a sign&#10;&#10;Description generated with very high confidence">
              <a:extLst>
                <a:ext uri="{FF2B5EF4-FFF2-40B4-BE49-F238E27FC236}">
                  <a16:creationId xmlns:a16="http://schemas.microsoft.com/office/drawing/2014/main" id="{412A0AA9-243B-4D4D-BDCF-E5CE092377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7376" y="2230542"/>
              <a:ext cx="289877" cy="289877"/>
            </a:xfrm>
            <a:prstGeom prst="rect">
              <a:avLst/>
            </a:prstGeom>
          </p:spPr>
        </p:pic>
        <p:pic>
          <p:nvPicPr>
            <p:cNvPr id="83" name="Picture 82">
              <a:extLst>
                <a:ext uri="{FF2B5EF4-FFF2-40B4-BE49-F238E27FC236}">
                  <a16:creationId xmlns:a16="http://schemas.microsoft.com/office/drawing/2014/main" id="{A3C80932-53E8-425D-9893-A1DB69205B4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381564" y="4405966"/>
              <a:ext cx="542241" cy="379579"/>
            </a:xfrm>
            <a:prstGeom prst="rect">
              <a:avLst/>
            </a:prstGeom>
          </p:spPr>
        </p:pic>
        <p:sp>
          <p:nvSpPr>
            <p:cNvPr id="86" name="Rectangle 85">
              <a:extLst>
                <a:ext uri="{FF2B5EF4-FFF2-40B4-BE49-F238E27FC236}">
                  <a16:creationId xmlns:a16="http://schemas.microsoft.com/office/drawing/2014/main" id="{4CCB8A1A-1B37-4FA9-ABA0-0B717EBACC53}"/>
                </a:ext>
              </a:extLst>
            </p:cNvPr>
            <p:cNvSpPr/>
            <p:nvPr/>
          </p:nvSpPr>
          <p:spPr bwMode="auto">
            <a:xfrm>
              <a:off x="9161648" y="4370222"/>
              <a:ext cx="2249152" cy="638481"/>
            </a:xfrm>
            <a:prstGeom prst="rect">
              <a:avLst/>
            </a:prstGeom>
            <a:solidFill>
              <a:schemeClr val="accent5">
                <a:lumMod val="20000"/>
                <a:lumOff val="80000"/>
              </a:schemeClr>
            </a:solidFill>
            <a:ln w="25400">
              <a:solidFill>
                <a:srgbClr val="0070C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6" name="TextBox 105">
              <a:extLst>
                <a:ext uri="{FF2B5EF4-FFF2-40B4-BE49-F238E27FC236}">
                  <a16:creationId xmlns:a16="http://schemas.microsoft.com/office/drawing/2014/main" id="{4EEB2B63-609D-49FF-B9B3-C01FA72663D7}"/>
                </a:ext>
              </a:extLst>
            </p:cNvPr>
            <p:cNvSpPr txBox="1"/>
            <p:nvPr/>
          </p:nvSpPr>
          <p:spPr>
            <a:xfrm>
              <a:off x="8996390" y="3979607"/>
              <a:ext cx="1590361"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ACI subnet</a:t>
              </a:r>
            </a:p>
          </p:txBody>
        </p:sp>
        <p:pic>
          <p:nvPicPr>
            <p:cNvPr id="17" name="Picture 16">
              <a:extLst>
                <a:ext uri="{FF2B5EF4-FFF2-40B4-BE49-F238E27FC236}">
                  <a16:creationId xmlns:a16="http://schemas.microsoft.com/office/drawing/2014/main" id="{17F052A8-012B-4341-A7DA-B397CD27C630}"/>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233638" y="4475757"/>
              <a:ext cx="516202" cy="271422"/>
            </a:xfrm>
            <a:prstGeom prst="rect">
              <a:avLst/>
            </a:prstGeom>
          </p:spPr>
        </p:pic>
        <p:pic>
          <p:nvPicPr>
            <p:cNvPr id="110" name="Picture 109">
              <a:extLst>
                <a:ext uri="{FF2B5EF4-FFF2-40B4-BE49-F238E27FC236}">
                  <a16:creationId xmlns:a16="http://schemas.microsoft.com/office/drawing/2014/main" id="{6E1131F4-25D5-4277-9031-2A4507B48A3A}"/>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40389" y="4486210"/>
              <a:ext cx="516202" cy="271422"/>
            </a:xfrm>
            <a:prstGeom prst="rect">
              <a:avLst/>
            </a:prstGeom>
          </p:spPr>
        </p:pic>
        <p:sp>
          <p:nvSpPr>
            <p:cNvPr id="113" name="TextBox 112">
              <a:extLst>
                <a:ext uri="{FF2B5EF4-FFF2-40B4-BE49-F238E27FC236}">
                  <a16:creationId xmlns:a16="http://schemas.microsoft.com/office/drawing/2014/main" id="{68F7CFA3-C6B0-4AE0-973C-C908D181317E}"/>
                </a:ext>
              </a:extLst>
            </p:cNvPr>
            <p:cNvSpPr txBox="1"/>
            <p:nvPr/>
          </p:nvSpPr>
          <p:spPr>
            <a:xfrm>
              <a:off x="9241276" y="4815056"/>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10.1.2.4</a:t>
              </a:r>
            </a:p>
          </p:txBody>
        </p:sp>
        <p:sp>
          <p:nvSpPr>
            <p:cNvPr id="114" name="TextBox 113">
              <a:extLst>
                <a:ext uri="{FF2B5EF4-FFF2-40B4-BE49-F238E27FC236}">
                  <a16:creationId xmlns:a16="http://schemas.microsoft.com/office/drawing/2014/main" id="{828B935F-5F40-428E-9CA1-18D97B576357}"/>
                </a:ext>
              </a:extLst>
            </p:cNvPr>
            <p:cNvSpPr txBox="1"/>
            <p:nvPr/>
          </p:nvSpPr>
          <p:spPr>
            <a:xfrm>
              <a:off x="10049502" y="4803885"/>
              <a:ext cx="5530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10.1.2.5</a:t>
              </a:r>
            </a:p>
          </p:txBody>
        </p:sp>
        <p:sp>
          <p:nvSpPr>
            <p:cNvPr id="18" name="Rectangle 17">
              <a:extLst>
                <a:ext uri="{FF2B5EF4-FFF2-40B4-BE49-F238E27FC236}">
                  <a16:creationId xmlns:a16="http://schemas.microsoft.com/office/drawing/2014/main" id="{8C0E5A8C-BBCB-484F-951B-362167E644F1}"/>
                </a:ext>
              </a:extLst>
            </p:cNvPr>
            <p:cNvSpPr/>
            <p:nvPr/>
          </p:nvSpPr>
          <p:spPr bwMode="auto">
            <a:xfrm>
              <a:off x="10675093" y="4536205"/>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115" name="Rectangle 114">
              <a:extLst>
                <a:ext uri="{FF2B5EF4-FFF2-40B4-BE49-F238E27FC236}">
                  <a16:creationId xmlns:a16="http://schemas.microsoft.com/office/drawing/2014/main" id="{8C80647B-31DB-4E61-B3F4-A5105B25C255}"/>
                </a:ext>
              </a:extLst>
            </p:cNvPr>
            <p:cNvSpPr/>
            <p:nvPr/>
          </p:nvSpPr>
          <p:spPr bwMode="auto">
            <a:xfrm>
              <a:off x="10143650" y="2820490"/>
              <a:ext cx="622274" cy="27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CNI</a:t>
              </a:r>
            </a:p>
          </p:txBody>
        </p:sp>
        <p:sp>
          <p:nvSpPr>
            <p:cNvPr id="25" name="TextBox 24">
              <a:extLst>
                <a:ext uri="{FF2B5EF4-FFF2-40B4-BE49-F238E27FC236}">
                  <a16:creationId xmlns:a16="http://schemas.microsoft.com/office/drawing/2014/main" id="{49AFBDE1-E47C-4A66-A1B5-8FBAC3F9BDD7}"/>
                </a:ext>
              </a:extLst>
            </p:cNvPr>
            <p:cNvSpPr txBox="1"/>
            <p:nvPr/>
          </p:nvSpPr>
          <p:spPr>
            <a:xfrm>
              <a:off x="11002215" y="4137883"/>
              <a:ext cx="67374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Chiller" panose="04020404031007020602" pitchFamily="82" charset="0"/>
                  <a:ea typeface="+mn-ea"/>
                  <a:cs typeface="+mn-cs"/>
                </a:rPr>
                <a:t>NEW</a:t>
              </a:r>
              <a:r>
                <a:rPr kumimoji="0" lang="en-US" sz="1600" b="1" i="0" u="none" strike="noStrike" kern="1200" cap="none" spc="0" normalizeH="0" baseline="0" noProof="0">
                  <a:ln>
                    <a:noFill/>
                  </a:ln>
                  <a:solidFill>
                    <a:srgbClr val="D83B01"/>
                  </a:solidFill>
                  <a:effectLst/>
                  <a:uLnTx/>
                  <a:uFillTx/>
                  <a:latin typeface="Brush Script MT" panose="03060802040406070304" pitchFamily="66" charset="0"/>
                  <a:ea typeface="+mn-ea"/>
                  <a:cs typeface="+mn-cs"/>
                </a:rPr>
                <a:t>!</a:t>
              </a:r>
            </a:p>
          </p:txBody>
        </p:sp>
      </p:grpSp>
      <p:sp>
        <p:nvSpPr>
          <p:cNvPr id="61" name="Rectangle 60">
            <a:extLst>
              <a:ext uri="{FF2B5EF4-FFF2-40B4-BE49-F238E27FC236}">
                <a16:creationId xmlns:a16="http://schemas.microsoft.com/office/drawing/2014/main" id="{0D951890-59F1-470E-A0C7-1857CBCE159F}"/>
              </a:ext>
            </a:extLst>
          </p:cNvPr>
          <p:cNvSpPr/>
          <p:nvPr/>
        </p:nvSpPr>
        <p:spPr>
          <a:xfrm>
            <a:off x="140302" y="862501"/>
            <a:ext cx="7893317" cy="584775"/>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Containers are first class citizens</a:t>
            </a:r>
          </a:p>
        </p:txBody>
      </p:sp>
    </p:spTree>
    <p:extLst>
      <p:ext uri="{BB962C8B-B14F-4D97-AF65-F5344CB8AC3E}">
        <p14:creationId xmlns:p14="http://schemas.microsoft.com/office/powerpoint/2010/main" val="121718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A310-4ABA-4258-BB5E-47C47C369893}"/>
              </a:ext>
            </a:extLst>
          </p:cNvPr>
          <p:cNvSpPr>
            <a:spLocks noGrp="1"/>
          </p:cNvSpPr>
          <p:nvPr>
            <p:ph type="title"/>
          </p:nvPr>
        </p:nvSpPr>
        <p:spPr>
          <a:xfrm>
            <a:off x="1216531" y="268084"/>
            <a:ext cx="11018520" cy="553998"/>
          </a:xfrm>
        </p:spPr>
        <p:txBody>
          <a:bodyPr/>
          <a:lstStyle/>
          <a:p>
            <a:r>
              <a:rPr lang="en-US"/>
              <a:t>Virtual Network</a:t>
            </a:r>
          </a:p>
        </p:txBody>
      </p:sp>
      <p:sp>
        <p:nvSpPr>
          <p:cNvPr id="4" name="Text Placeholder 3">
            <a:extLst>
              <a:ext uri="{FF2B5EF4-FFF2-40B4-BE49-F238E27FC236}">
                <a16:creationId xmlns:a16="http://schemas.microsoft.com/office/drawing/2014/main" id="{B48FC028-EAFD-47A2-B4A2-71043FF4FCF7}"/>
              </a:ext>
            </a:extLst>
          </p:cNvPr>
          <p:cNvSpPr>
            <a:spLocks noGrp="1"/>
          </p:cNvSpPr>
          <p:nvPr>
            <p:ph type="body" sz="quarter" idx="10"/>
          </p:nvPr>
        </p:nvSpPr>
        <p:spPr>
          <a:xfrm>
            <a:off x="432822" y="1434123"/>
            <a:ext cx="5212080" cy="492443"/>
          </a:xfrm>
        </p:spPr>
        <p:txBody>
          <a:bodyPr vert="horz" wrap="square" lIns="0" tIns="0" rIns="0" bIns="0" rtlCol="0" anchor="t">
            <a:spAutoFit/>
          </a:bodyPr>
          <a:lstStyle/>
          <a:p>
            <a:r>
              <a:rPr lang="en-US" sz="3200" b="1"/>
              <a:t>Public IP Prefix</a:t>
            </a:r>
          </a:p>
        </p:txBody>
      </p:sp>
      <p:sp>
        <p:nvSpPr>
          <p:cNvPr id="5" name="Text Placeholder 4">
            <a:extLst>
              <a:ext uri="{FF2B5EF4-FFF2-40B4-BE49-F238E27FC236}">
                <a16:creationId xmlns:a16="http://schemas.microsoft.com/office/drawing/2014/main" id="{583F73C2-07AC-40AC-A39B-3C5F9E99A9DC}"/>
              </a:ext>
            </a:extLst>
          </p:cNvPr>
          <p:cNvSpPr>
            <a:spLocks noGrp="1"/>
          </p:cNvSpPr>
          <p:nvPr>
            <p:ph type="body" sz="quarter" idx="12"/>
          </p:nvPr>
        </p:nvSpPr>
        <p:spPr>
          <a:xfrm>
            <a:off x="6348238" y="1431017"/>
            <a:ext cx="5212080" cy="492443"/>
          </a:xfrm>
        </p:spPr>
        <p:txBody>
          <a:bodyPr/>
          <a:lstStyle/>
          <a:p>
            <a:r>
              <a:rPr lang="en-US" sz="3200" b="1"/>
              <a:t>Service Endpoint Policies</a:t>
            </a:r>
          </a:p>
        </p:txBody>
      </p:sp>
      <p:sp>
        <p:nvSpPr>
          <p:cNvPr id="6" name="Rectangle 5">
            <a:extLst>
              <a:ext uri="{FF2B5EF4-FFF2-40B4-BE49-F238E27FC236}">
                <a16:creationId xmlns:a16="http://schemas.microsoft.com/office/drawing/2014/main" id="{321FF927-B98C-48A9-9126-5FF402C7F559}"/>
              </a:ext>
            </a:extLst>
          </p:cNvPr>
          <p:cNvSpPr/>
          <p:nvPr/>
        </p:nvSpPr>
        <p:spPr>
          <a:xfrm>
            <a:off x="316941" y="1990683"/>
            <a:ext cx="5585823" cy="2215991"/>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37521"/>
                </a:solidFill>
                <a:effectLst/>
                <a:uLnTx/>
                <a:uFillTx/>
                <a:latin typeface="Segoe UI"/>
                <a:ea typeface="+mn-ea"/>
                <a:cs typeface="+mn-cs"/>
              </a:rPr>
              <a:t>A reserved IP range for your public endpoints in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Simplify IP address management</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Predictable, contiguous public IP addresses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One CIDR block to give your customers for whitelisting</a:t>
            </a:r>
            <a:endParaRPr kumimoji="0" lang="en-US" sz="18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54" name="Rectangle 53">
            <a:extLst>
              <a:ext uri="{FF2B5EF4-FFF2-40B4-BE49-F238E27FC236}">
                <a16:creationId xmlns:a16="http://schemas.microsoft.com/office/drawing/2014/main" id="{78E51585-239F-4428-BC28-1D70F215E354}"/>
              </a:ext>
            </a:extLst>
          </p:cNvPr>
          <p:cNvSpPr/>
          <p:nvPr/>
        </p:nvSpPr>
        <p:spPr>
          <a:xfrm>
            <a:off x="6270060" y="2006893"/>
            <a:ext cx="5921940" cy="1979003"/>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37521"/>
                </a:solidFill>
                <a:effectLst/>
                <a:uLnTx/>
                <a:uFillTx/>
                <a:latin typeface="Segoe UI"/>
                <a:ea typeface="+mn-ea"/>
                <a:cs typeface="+mn-cs"/>
              </a:rPr>
              <a:t>Enhanced </a:t>
            </a:r>
            <a:r>
              <a:rPr kumimoji="0" lang="en-US" sz="2400" b="0" i="0" u="none" strike="noStrike" kern="1200" cap="none" spc="0" normalizeH="0" baseline="0" noProof="0" err="1">
                <a:ln>
                  <a:noFill/>
                </a:ln>
                <a:solidFill>
                  <a:srgbClr val="F37521"/>
                </a:solidFill>
                <a:effectLst/>
                <a:uLnTx/>
                <a:uFillTx/>
                <a:latin typeface="Segoe UI"/>
                <a:ea typeface="+mn-ea"/>
                <a:cs typeface="+mn-cs"/>
              </a:rPr>
              <a:t>VNet</a:t>
            </a:r>
            <a:r>
              <a:rPr kumimoji="0" lang="en-US" sz="2400" b="0" i="0" u="none" strike="noStrike" kern="1200" cap="none" spc="0" normalizeH="0" baseline="0" noProof="0">
                <a:ln>
                  <a:noFill/>
                </a:ln>
                <a:solidFill>
                  <a:srgbClr val="F37521"/>
                </a:solidFill>
                <a:effectLst/>
                <a:uLnTx/>
                <a:uFillTx/>
                <a:latin typeface="Segoe UI"/>
                <a:ea typeface="+mn-ea"/>
                <a:cs typeface="+mn-cs"/>
              </a:rPr>
              <a:t> security for Azure services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Prevent access of unauthorized Storage accounts from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access to specific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Granular access control</a:t>
            </a:r>
          </a:p>
        </p:txBody>
      </p:sp>
      <p:grpSp>
        <p:nvGrpSpPr>
          <p:cNvPr id="60" name="Group 59">
            <a:extLst>
              <a:ext uri="{FF2B5EF4-FFF2-40B4-BE49-F238E27FC236}">
                <a16:creationId xmlns:a16="http://schemas.microsoft.com/office/drawing/2014/main" id="{C1D9DF0A-2BB4-4F7D-BE05-FE704D9548CD}"/>
              </a:ext>
            </a:extLst>
          </p:cNvPr>
          <p:cNvGrpSpPr/>
          <p:nvPr/>
        </p:nvGrpSpPr>
        <p:grpSpPr>
          <a:xfrm>
            <a:off x="67319" y="3875287"/>
            <a:ext cx="5921944" cy="2923891"/>
            <a:chOff x="135704" y="3778749"/>
            <a:chExt cx="5921944" cy="2923891"/>
          </a:xfrm>
        </p:grpSpPr>
        <p:grpSp>
          <p:nvGrpSpPr>
            <p:cNvPr id="7" name="Group 6">
              <a:extLst>
                <a:ext uri="{FF2B5EF4-FFF2-40B4-BE49-F238E27FC236}">
                  <a16:creationId xmlns:a16="http://schemas.microsoft.com/office/drawing/2014/main" id="{16C459D5-5B7E-42AC-843F-47C0072B22F3}"/>
                </a:ext>
              </a:extLst>
            </p:cNvPr>
            <p:cNvGrpSpPr/>
            <p:nvPr/>
          </p:nvGrpSpPr>
          <p:grpSpPr>
            <a:xfrm>
              <a:off x="135704" y="3778749"/>
              <a:ext cx="5921944" cy="2923885"/>
              <a:chOff x="5244738" y="2528320"/>
              <a:chExt cx="6439733" cy="3190601"/>
            </a:xfrm>
          </p:grpSpPr>
          <p:cxnSp>
            <p:nvCxnSpPr>
              <p:cNvPr id="8" name="Straight Connector 7">
                <a:extLst>
                  <a:ext uri="{FF2B5EF4-FFF2-40B4-BE49-F238E27FC236}">
                    <a16:creationId xmlns:a16="http://schemas.microsoft.com/office/drawing/2014/main" id="{6F2626A5-8C33-42C1-AC88-F5CC5F711585}"/>
                  </a:ext>
                </a:extLst>
              </p:cNvPr>
              <p:cNvCxnSpPr>
                <a:cxnSpLocks/>
                <a:stCxn id="26" idx="1"/>
              </p:cNvCxnSpPr>
              <p:nvPr/>
            </p:nvCxnSpPr>
            <p:spPr>
              <a:xfrm flipH="1" flipV="1">
                <a:off x="6716793" y="3483199"/>
                <a:ext cx="960792" cy="25752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97DCD67-6581-44CA-B41D-7F8A2B85D26A}"/>
                  </a:ext>
                </a:extLst>
              </p:cNvPr>
              <p:cNvSpPr/>
              <p:nvPr/>
            </p:nvSpPr>
            <p:spPr bwMode="auto">
              <a:xfrm>
                <a:off x="7457598" y="3102814"/>
                <a:ext cx="1185666" cy="435042"/>
              </a:xfrm>
              <a:prstGeom prst="roundRect">
                <a:avLst>
                  <a:gd name="adj" fmla="val 3666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282B82F1-3B14-4AA2-8842-13EDBFC84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4430" y="5106767"/>
                <a:ext cx="612154" cy="612154"/>
              </a:xfrm>
              <a:prstGeom prst="rect">
                <a:avLst/>
              </a:prstGeom>
            </p:spPr>
          </p:pic>
          <p:sp>
            <p:nvSpPr>
              <p:cNvPr id="11" name="TextBox 10">
                <a:extLst>
                  <a:ext uri="{FF2B5EF4-FFF2-40B4-BE49-F238E27FC236}">
                    <a16:creationId xmlns:a16="http://schemas.microsoft.com/office/drawing/2014/main" id="{6DE92EBB-7FCC-494A-8507-212BDE8C6CAD}"/>
                  </a:ext>
                </a:extLst>
              </p:cNvPr>
              <p:cNvSpPr txBox="1"/>
              <p:nvPr/>
            </p:nvSpPr>
            <p:spPr>
              <a:xfrm>
                <a:off x="7554887" y="3239749"/>
                <a:ext cx="960792"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Public IP Prefix</a:t>
                </a:r>
              </a:p>
            </p:txBody>
          </p:sp>
          <p:pic>
            <p:nvPicPr>
              <p:cNvPr id="12" name="Picture 11">
                <a:extLst>
                  <a:ext uri="{FF2B5EF4-FFF2-40B4-BE49-F238E27FC236}">
                    <a16:creationId xmlns:a16="http://schemas.microsoft.com/office/drawing/2014/main" id="{263FCDF8-8C3F-4666-A6CC-D140343A0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973" y="3456352"/>
                <a:ext cx="858319" cy="858319"/>
              </a:xfrm>
              <a:prstGeom prst="rect">
                <a:avLst/>
              </a:prstGeom>
              <a:effectLst>
                <a:outerShdw blurRad="50800" dist="50800" dir="5400000" algn="ctr" rotWithShape="0">
                  <a:srgbClr val="BDBDBD"/>
                </a:outerShdw>
              </a:effectLst>
            </p:spPr>
          </p:pic>
          <p:pic>
            <p:nvPicPr>
              <p:cNvPr id="13" name="Picture 12">
                <a:extLst>
                  <a:ext uri="{FF2B5EF4-FFF2-40B4-BE49-F238E27FC236}">
                    <a16:creationId xmlns:a16="http://schemas.microsoft.com/office/drawing/2014/main" id="{B294B75A-4B4D-4271-AC86-A8A4670151BA}"/>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9106406" y="4310907"/>
                <a:ext cx="632047" cy="632047"/>
              </a:xfrm>
              <a:prstGeom prst="rect">
                <a:avLst/>
              </a:prstGeom>
              <a:effectLst>
                <a:outerShdw blurRad="50800" dist="38100" dir="2700000" algn="tl" rotWithShape="0">
                  <a:srgbClr val="C00000">
                    <a:alpha val="40000"/>
                  </a:srgbClr>
                </a:outerShdw>
              </a:effectLst>
            </p:spPr>
          </p:pic>
          <p:pic>
            <p:nvPicPr>
              <p:cNvPr id="14" name="Graphic 13">
                <a:extLst>
                  <a:ext uri="{FF2B5EF4-FFF2-40B4-BE49-F238E27FC236}">
                    <a16:creationId xmlns:a16="http://schemas.microsoft.com/office/drawing/2014/main" id="{73CB4CF8-FB09-4D2D-BF38-B94DC23A3E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010" y="4383698"/>
                <a:ext cx="643376" cy="643376"/>
              </a:xfrm>
              <a:prstGeom prst="rect">
                <a:avLst/>
              </a:prstGeom>
              <a:effectLst>
                <a:outerShdw blurRad="50800" dist="38100" dir="2700000" algn="tl" rotWithShape="0">
                  <a:prstClr val="black">
                    <a:alpha val="40000"/>
                  </a:prstClr>
                </a:outerShdw>
              </a:effectLst>
            </p:spPr>
          </p:pic>
          <p:sp>
            <p:nvSpPr>
              <p:cNvPr id="15" name="Rectangle: Rounded Corners 14">
                <a:extLst>
                  <a:ext uri="{FF2B5EF4-FFF2-40B4-BE49-F238E27FC236}">
                    <a16:creationId xmlns:a16="http://schemas.microsoft.com/office/drawing/2014/main" id="{DBEB0FCB-9453-47CB-80BA-1E3F82AB7666}"/>
                  </a:ext>
                </a:extLst>
              </p:cNvPr>
              <p:cNvSpPr/>
              <p:nvPr/>
            </p:nvSpPr>
            <p:spPr bwMode="auto">
              <a:xfrm rot="16200000">
                <a:off x="7080912" y="4018620"/>
                <a:ext cx="2012257" cy="1112445"/>
              </a:xfrm>
              <a:prstGeom prst="round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BD5EB7C-A416-498D-A88F-C98FC0C70F9B}"/>
                  </a:ext>
                </a:extLst>
              </p:cNvPr>
              <p:cNvSpPr/>
              <p:nvPr/>
            </p:nvSpPr>
            <p:spPr bwMode="auto">
              <a:xfrm>
                <a:off x="7686294" y="4122932"/>
                <a:ext cx="798513" cy="15975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AC505365-050E-46CD-935F-DBA1B618A1AE}"/>
                  </a:ext>
                </a:extLst>
              </p:cNvPr>
              <p:cNvCxnSpPr>
                <a:cxnSpLocks/>
                <a:stCxn id="34" idx="1"/>
                <a:endCxn id="12" idx="3"/>
              </p:cNvCxnSpPr>
              <p:nvPr/>
            </p:nvCxnSpPr>
            <p:spPr>
              <a:xfrm flipH="1" flipV="1">
                <a:off x="7191292" y="3885512"/>
                <a:ext cx="487845" cy="82790"/>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400FC-4529-4D32-A4FB-DEEC089E2F53}"/>
                  </a:ext>
                </a:extLst>
              </p:cNvPr>
              <p:cNvCxnSpPr>
                <a:cxnSpLocks/>
                <a:stCxn id="14" idx="3"/>
                <a:endCxn id="24" idx="1"/>
              </p:cNvCxnSpPr>
              <p:nvPr/>
            </p:nvCxnSpPr>
            <p:spPr>
              <a:xfrm flipV="1">
                <a:off x="7238386" y="4486447"/>
                <a:ext cx="471022" cy="21893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D065BC-61C9-44FE-A7CB-9F944F2C9CB1}"/>
                  </a:ext>
                </a:extLst>
              </p:cNvPr>
              <p:cNvCxnSpPr>
                <a:cxnSpLocks/>
                <a:stCxn id="25" idx="1"/>
                <a:endCxn id="10" idx="3"/>
              </p:cNvCxnSpPr>
              <p:nvPr/>
            </p:nvCxnSpPr>
            <p:spPr>
              <a:xfrm flipH="1">
                <a:off x="7106584" y="5330015"/>
                <a:ext cx="589971" cy="82829"/>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787A44-8137-47A3-A2D0-1B86A0FFDC07}"/>
                  </a:ext>
                </a:extLst>
              </p:cNvPr>
              <p:cNvSpPr/>
              <p:nvPr/>
            </p:nvSpPr>
            <p:spPr bwMode="auto">
              <a:xfrm>
                <a:off x="9852483" y="3466533"/>
                <a:ext cx="1248047" cy="678973"/>
              </a:xfrm>
              <a:prstGeom prst="roundRect">
                <a:avLst/>
              </a:prstGeom>
              <a:solidFill>
                <a:srgbClr val="BDBDBD"/>
              </a:solid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898A44BA-6F3B-4BAA-A050-60316D341D66}"/>
                  </a:ext>
                </a:extLst>
              </p:cNvPr>
              <p:cNvCxnSpPr>
                <a:cxnSpLocks/>
                <a:stCxn id="13" idx="3"/>
                <a:endCxn id="20" idx="1"/>
              </p:cNvCxnSpPr>
              <p:nvPr/>
            </p:nvCxnSpPr>
            <p:spPr>
              <a:xfrm flipV="1">
                <a:off x="9738453" y="3806020"/>
                <a:ext cx="114030" cy="820911"/>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C21B8B-D7FF-4271-B8CA-23E55181D973}"/>
                  </a:ext>
                </a:extLst>
              </p:cNvPr>
              <p:cNvCxnSpPr>
                <a:cxnSpLocks/>
                <a:stCxn id="13" idx="3"/>
              </p:cNvCxnSpPr>
              <p:nvPr/>
            </p:nvCxnSpPr>
            <p:spPr>
              <a:xfrm flipV="1">
                <a:off x="9738453" y="4249535"/>
                <a:ext cx="1406128" cy="377396"/>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2BF38C-F644-4E32-9E01-995ECCE33394}"/>
                  </a:ext>
                </a:extLst>
              </p:cNvPr>
              <p:cNvSpPr txBox="1"/>
              <p:nvPr/>
            </p:nvSpPr>
            <p:spPr>
              <a:xfrm>
                <a:off x="9920678" y="3565525"/>
                <a:ext cx="979556"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X.X.X.X/27</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00B050"/>
                    </a:solidFill>
                    <a:effectLst/>
                    <a:uLnTx/>
                    <a:uFillTx/>
                    <a:latin typeface="Segoe UI"/>
                    <a:ea typeface="+mn-ea"/>
                    <a:cs typeface="+mn-cs"/>
                  </a:rPr>
                  <a:t>Allow</a:t>
                </a:r>
              </a:p>
            </p:txBody>
          </p:sp>
          <p:sp>
            <p:nvSpPr>
              <p:cNvPr id="24" name="Rectangle: Rounded Corners 23">
                <a:extLst>
                  <a:ext uri="{FF2B5EF4-FFF2-40B4-BE49-F238E27FC236}">
                    <a16:creationId xmlns:a16="http://schemas.microsoft.com/office/drawing/2014/main" id="{A3D9C190-F0B1-4D7B-A8B9-ED743BBE206C}"/>
                  </a:ext>
                </a:extLst>
              </p:cNvPr>
              <p:cNvSpPr/>
              <p:nvPr/>
            </p:nvSpPr>
            <p:spPr bwMode="auto">
              <a:xfrm>
                <a:off x="7709408" y="4360762"/>
                <a:ext cx="775400" cy="251371"/>
              </a:xfrm>
              <a:prstGeom prst="roundRect">
                <a:avLst/>
              </a:prstGeom>
              <a:no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55D11CB3-3360-45FA-825D-9D68B992D0DD}"/>
                  </a:ext>
                </a:extLst>
              </p:cNvPr>
              <p:cNvSpPr/>
              <p:nvPr/>
            </p:nvSpPr>
            <p:spPr bwMode="auto">
              <a:xfrm>
                <a:off x="7696555" y="5204329"/>
                <a:ext cx="798513" cy="25137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C055F87-0893-42E2-852B-CCF181DA8242}"/>
                  </a:ext>
                </a:extLst>
              </p:cNvPr>
              <p:cNvSpPr/>
              <p:nvPr/>
            </p:nvSpPr>
            <p:spPr bwMode="auto">
              <a:xfrm>
                <a:off x="7677585" y="3676308"/>
                <a:ext cx="798513" cy="128837"/>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7C9D146-4A26-4F1E-8285-F38D06C95DCD}"/>
                  </a:ext>
                </a:extLst>
              </p:cNvPr>
              <p:cNvSpPr/>
              <p:nvPr/>
            </p:nvSpPr>
            <p:spPr>
              <a:xfrm>
                <a:off x="7748834" y="3652067"/>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X.X.X.1</a:t>
                </a:r>
              </a:p>
            </p:txBody>
          </p:sp>
          <p:sp>
            <p:nvSpPr>
              <p:cNvPr id="28" name="Rectangle 27">
                <a:extLst>
                  <a:ext uri="{FF2B5EF4-FFF2-40B4-BE49-F238E27FC236}">
                    <a16:creationId xmlns:a16="http://schemas.microsoft.com/office/drawing/2014/main" id="{BFBFAB0F-ACC3-44DF-AB62-6DE7277B39A8}"/>
                  </a:ext>
                </a:extLst>
              </p:cNvPr>
              <p:cNvSpPr/>
              <p:nvPr/>
            </p:nvSpPr>
            <p:spPr>
              <a:xfrm>
                <a:off x="7749171" y="4103909"/>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X.X.X.3</a:t>
                </a:r>
              </a:p>
            </p:txBody>
          </p:sp>
          <p:sp>
            <p:nvSpPr>
              <p:cNvPr id="29" name="Rectangle 28">
                <a:extLst>
                  <a:ext uri="{FF2B5EF4-FFF2-40B4-BE49-F238E27FC236}">
                    <a16:creationId xmlns:a16="http://schemas.microsoft.com/office/drawing/2014/main" id="{3D1A0DCC-5864-4D5B-8AE6-1EA1ED614CAB}"/>
                  </a:ext>
                </a:extLst>
              </p:cNvPr>
              <p:cNvSpPr/>
              <p:nvPr/>
            </p:nvSpPr>
            <p:spPr>
              <a:xfrm>
                <a:off x="7760563" y="4340074"/>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X.X.X.4</a:t>
                </a:r>
              </a:p>
            </p:txBody>
          </p:sp>
          <p:sp>
            <p:nvSpPr>
              <p:cNvPr id="30" name="Rectangle 29">
                <a:extLst>
                  <a:ext uri="{FF2B5EF4-FFF2-40B4-BE49-F238E27FC236}">
                    <a16:creationId xmlns:a16="http://schemas.microsoft.com/office/drawing/2014/main" id="{BC217392-F9CD-4898-9CD7-A5959D0E2931}"/>
                  </a:ext>
                </a:extLst>
              </p:cNvPr>
              <p:cNvSpPr/>
              <p:nvPr/>
            </p:nvSpPr>
            <p:spPr>
              <a:xfrm>
                <a:off x="7760563" y="5171032"/>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X.X.X.5</a:t>
                </a:r>
              </a:p>
            </p:txBody>
          </p:sp>
          <p:sp>
            <p:nvSpPr>
              <p:cNvPr id="31" name="Freeform 18">
                <a:extLst>
                  <a:ext uri="{FF2B5EF4-FFF2-40B4-BE49-F238E27FC236}">
                    <a16:creationId xmlns:a16="http://schemas.microsoft.com/office/drawing/2014/main" id="{7C369C1E-791E-4FBE-B2C3-2C11D2DDB487}"/>
                  </a:ext>
                </a:extLst>
              </p:cNvPr>
              <p:cNvSpPr>
                <a:spLocks noEditPoints="1"/>
              </p:cNvSpPr>
              <p:nvPr/>
            </p:nvSpPr>
            <p:spPr bwMode="auto">
              <a:xfrm>
                <a:off x="11087256" y="4399722"/>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19">
                <a:extLst>
                  <a:ext uri="{FF2B5EF4-FFF2-40B4-BE49-F238E27FC236}">
                    <a16:creationId xmlns:a16="http://schemas.microsoft.com/office/drawing/2014/main" id="{A3F4B739-F4EA-46FA-8F12-3A6313D2D179}"/>
                  </a:ext>
                </a:extLst>
              </p:cNvPr>
              <p:cNvSpPr>
                <a:spLocks noEditPoints="1"/>
              </p:cNvSpPr>
              <p:nvPr/>
            </p:nvSpPr>
            <p:spPr bwMode="auto">
              <a:xfrm>
                <a:off x="11310195" y="3924546"/>
                <a:ext cx="374276" cy="1127467"/>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BCEBC4E0-849A-49A8-9C2D-4D2CEDBCDAC3}"/>
                  </a:ext>
                </a:extLst>
              </p:cNvPr>
              <p:cNvCxnSpPr>
                <a:cxnSpLocks/>
                <a:stCxn id="16" idx="1"/>
              </p:cNvCxnSpPr>
              <p:nvPr/>
            </p:nvCxnSpPr>
            <p:spPr>
              <a:xfrm flipH="1" flipV="1">
                <a:off x="6922524" y="3820100"/>
                <a:ext cx="763770" cy="382708"/>
              </a:xfrm>
              <a:prstGeom prst="line">
                <a:avLst/>
              </a:prstGeom>
              <a:ln>
                <a:solidFill>
                  <a:srgbClr val="BDBDB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ED5B4B7-CDB6-4A68-B60B-F43C02867FAD}"/>
                  </a:ext>
                </a:extLst>
              </p:cNvPr>
              <p:cNvSpPr/>
              <p:nvPr/>
            </p:nvSpPr>
            <p:spPr bwMode="auto">
              <a:xfrm>
                <a:off x="7679137" y="3884951"/>
                <a:ext cx="798513" cy="166701"/>
              </a:xfrm>
              <a:prstGeom prst="roundRect">
                <a:avLst/>
              </a:prstGeom>
              <a:noFill/>
              <a:ln>
                <a:solidFill>
                  <a:srgbClr val="BDBDB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5C832DC-1219-4791-92D3-76E565A322BF}"/>
                  </a:ext>
                </a:extLst>
              </p:cNvPr>
              <p:cNvSpPr/>
              <p:nvPr/>
            </p:nvSpPr>
            <p:spPr>
              <a:xfrm>
                <a:off x="7725726" y="3851655"/>
                <a:ext cx="490840" cy="2154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X.X.X.2</a:t>
                </a:r>
              </a:p>
            </p:txBody>
          </p:sp>
          <p:pic>
            <p:nvPicPr>
              <p:cNvPr id="36" name="Graphic 35">
                <a:extLst>
                  <a:ext uri="{FF2B5EF4-FFF2-40B4-BE49-F238E27FC236}">
                    <a16:creationId xmlns:a16="http://schemas.microsoft.com/office/drawing/2014/main" id="{C2D20867-5F18-4340-B5E7-00F58375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20" y="4230849"/>
                <a:ext cx="474785" cy="474785"/>
              </a:xfrm>
              <a:prstGeom prst="rect">
                <a:avLst/>
              </a:prstGeom>
            </p:spPr>
          </p:pic>
          <p:pic>
            <p:nvPicPr>
              <p:cNvPr id="37" name="Graphic 36">
                <a:extLst>
                  <a:ext uri="{FF2B5EF4-FFF2-40B4-BE49-F238E27FC236}">
                    <a16:creationId xmlns:a16="http://schemas.microsoft.com/office/drawing/2014/main" id="{9C2BA8FC-3AEB-4062-9D89-73AE44D74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4219" y="4705386"/>
                <a:ext cx="474785" cy="474785"/>
              </a:xfrm>
              <a:prstGeom prst="rect">
                <a:avLst/>
              </a:prstGeom>
            </p:spPr>
          </p:pic>
          <p:sp>
            <p:nvSpPr>
              <p:cNvPr id="38" name="Rectangle: Rounded Corners 37">
                <a:extLst>
                  <a:ext uri="{FF2B5EF4-FFF2-40B4-BE49-F238E27FC236}">
                    <a16:creationId xmlns:a16="http://schemas.microsoft.com/office/drawing/2014/main" id="{AA05A800-5A62-4CCE-BA08-E3D4B0E856AC}"/>
                  </a:ext>
                </a:extLst>
              </p:cNvPr>
              <p:cNvSpPr/>
              <p:nvPr/>
            </p:nvSpPr>
            <p:spPr bwMode="auto">
              <a:xfrm>
                <a:off x="5244738" y="4103608"/>
                <a:ext cx="821928" cy="1219725"/>
              </a:xfrm>
              <a:prstGeom prst="roundRect">
                <a:avLst/>
              </a:prstGeom>
              <a:noFill/>
              <a:ln w="28575">
                <a:solidFill>
                  <a:srgbClr val="BDBDBD"/>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2135954-2C7E-4AE1-88E6-5CAE286E601C}"/>
                  </a:ext>
                </a:extLst>
              </p:cNvPr>
              <p:cNvCxnSpPr>
                <a:cxnSpLocks/>
              </p:cNvCxnSpPr>
              <p:nvPr/>
            </p:nvCxnSpPr>
            <p:spPr>
              <a:xfrm>
                <a:off x="6066666" y="4397449"/>
                <a:ext cx="562776" cy="171260"/>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569714-5CE1-4B10-91C9-89BA4B85F5FE}"/>
                  </a:ext>
                </a:extLst>
              </p:cNvPr>
              <p:cNvCxnSpPr>
                <a:cxnSpLocks/>
              </p:cNvCxnSpPr>
              <p:nvPr/>
            </p:nvCxnSpPr>
            <p:spPr>
              <a:xfrm flipV="1">
                <a:off x="6066235" y="4880946"/>
                <a:ext cx="571173" cy="153195"/>
              </a:xfrm>
              <a:prstGeom prst="line">
                <a:avLst/>
              </a:prstGeom>
              <a:ln>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D7B6C44-8BFD-4D86-AADA-2EAE4BF90473}"/>
                  </a:ext>
                </a:extLst>
              </p:cNvPr>
              <p:cNvGrpSpPr/>
              <p:nvPr/>
            </p:nvGrpSpPr>
            <p:grpSpPr>
              <a:xfrm>
                <a:off x="9224613" y="2920875"/>
                <a:ext cx="559335" cy="588861"/>
                <a:chOff x="7997429" y="2760064"/>
                <a:chExt cx="1015942" cy="1015942"/>
              </a:xfrm>
            </p:grpSpPr>
            <p:sp>
              <p:nvSpPr>
                <p:cNvPr id="46" name="Oval 45">
                  <a:extLst>
                    <a:ext uri="{FF2B5EF4-FFF2-40B4-BE49-F238E27FC236}">
                      <a16:creationId xmlns:a16="http://schemas.microsoft.com/office/drawing/2014/main" id="{B0247129-3CBD-468D-B473-5D88BDD8BD61}"/>
                    </a:ext>
                  </a:extLst>
                </p:cNvPr>
                <p:cNvSpPr/>
                <p:nvPr/>
              </p:nvSpPr>
              <p:spPr bwMode="auto">
                <a:xfrm>
                  <a:off x="7997429" y="2760064"/>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47" name="globe_2">
                  <a:extLst>
                    <a:ext uri="{FF2B5EF4-FFF2-40B4-BE49-F238E27FC236}">
                      <a16:creationId xmlns:a16="http://schemas.microsoft.com/office/drawing/2014/main" id="{9C731AA2-2F5E-4580-96AF-1F733B2889C9}"/>
                    </a:ext>
                  </a:extLst>
                </p:cNvPr>
                <p:cNvSpPr>
                  <a:spLocks noChangeAspect="1" noEditPoints="1"/>
                </p:cNvSpPr>
                <p:nvPr/>
              </p:nvSpPr>
              <p:spPr bwMode="auto">
                <a:xfrm>
                  <a:off x="8239015" y="3001651"/>
                  <a:ext cx="532763"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3DCFCEE4-DB74-4662-9E29-2DF2E2FF5474}"/>
                  </a:ext>
                </a:extLst>
              </p:cNvPr>
              <p:cNvSpPr txBox="1"/>
              <p:nvPr/>
            </p:nvSpPr>
            <p:spPr>
              <a:xfrm>
                <a:off x="9035974" y="2528320"/>
                <a:ext cx="1402671" cy="2616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mn-cs"/>
                  </a:rPr>
                  <a:t>Internet</a:t>
                </a:r>
              </a:p>
            </p:txBody>
          </p:sp>
          <p:sp>
            <p:nvSpPr>
              <p:cNvPr id="43" name="TextBox 42">
                <a:extLst>
                  <a:ext uri="{FF2B5EF4-FFF2-40B4-BE49-F238E27FC236}">
                    <a16:creationId xmlns:a16="http://schemas.microsoft.com/office/drawing/2014/main" id="{090B4701-7DB0-4997-83C6-7C2998D72F20}"/>
                  </a:ext>
                </a:extLst>
              </p:cNvPr>
              <p:cNvSpPr txBox="1"/>
              <p:nvPr/>
            </p:nvSpPr>
            <p:spPr>
              <a:xfrm>
                <a:off x="9933733" y="3813725"/>
                <a:ext cx="966501" cy="123111"/>
              </a:xfrm>
              <a:prstGeom prst="rect">
                <a:avLst/>
              </a:prstGeom>
              <a:noFill/>
              <a:ln>
                <a:solidFill>
                  <a:schemeClr val="accent6">
                    <a:lumMod val="75000"/>
                  </a:schemeClr>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Internet</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C00000"/>
                    </a:solidFill>
                    <a:effectLst/>
                    <a:uLnTx/>
                    <a:uFillTx/>
                    <a:latin typeface="Segoe UI"/>
                    <a:ea typeface="+mn-ea"/>
                    <a:cs typeface="+mn-cs"/>
                  </a:rPr>
                  <a:t>Deny</a:t>
                </a:r>
              </a:p>
            </p:txBody>
          </p:sp>
          <p:sp>
            <p:nvSpPr>
              <p:cNvPr id="44" name="Freeform 18">
                <a:extLst>
                  <a:ext uri="{FF2B5EF4-FFF2-40B4-BE49-F238E27FC236}">
                    <a16:creationId xmlns:a16="http://schemas.microsoft.com/office/drawing/2014/main" id="{7F0C6FE5-BA5C-4986-84B9-EF7122B6DF90}"/>
                  </a:ext>
                </a:extLst>
              </p:cNvPr>
              <p:cNvSpPr>
                <a:spLocks noEditPoints="1"/>
              </p:cNvSpPr>
              <p:nvPr/>
            </p:nvSpPr>
            <p:spPr bwMode="auto">
              <a:xfrm>
                <a:off x="11274662" y="2775856"/>
                <a:ext cx="374813" cy="651485"/>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595653D5-51AD-4F1C-9676-4D3043CCC2EE}"/>
                  </a:ext>
                </a:extLst>
              </p:cNvPr>
              <p:cNvSpPr txBox="1"/>
              <p:nvPr/>
            </p:nvSpPr>
            <p:spPr>
              <a:xfrm>
                <a:off x="8310283" y="2581709"/>
                <a:ext cx="699247"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Semibold"/>
                    <a:ea typeface="+mn-ea"/>
                    <a:cs typeface="Segoe UI Semibold"/>
                  </a:rPr>
                  <a:t>Azure</a:t>
                </a:r>
              </a:p>
            </p:txBody>
          </p:sp>
        </p:grpSp>
        <p:cxnSp>
          <p:nvCxnSpPr>
            <p:cNvPr id="55" name="Straight Connector 54">
              <a:extLst>
                <a:ext uri="{FF2B5EF4-FFF2-40B4-BE49-F238E27FC236}">
                  <a16:creationId xmlns:a16="http://schemas.microsoft.com/office/drawing/2014/main" id="{252A20AB-7FE4-467C-8840-8DFD358EEA87}"/>
                </a:ext>
              </a:extLst>
            </p:cNvPr>
            <p:cNvCxnSpPr>
              <a:cxnSpLocks/>
            </p:cNvCxnSpPr>
            <p:nvPr/>
          </p:nvCxnSpPr>
          <p:spPr>
            <a:xfrm>
              <a:off x="3466011" y="4138492"/>
              <a:ext cx="0" cy="2564148"/>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2FBFAC9-8CBC-44B4-BDAE-C5545B55105B}"/>
              </a:ext>
            </a:extLst>
          </p:cNvPr>
          <p:cNvGrpSpPr/>
          <p:nvPr/>
        </p:nvGrpSpPr>
        <p:grpSpPr>
          <a:xfrm>
            <a:off x="6834379" y="3731816"/>
            <a:ext cx="5066062" cy="3057876"/>
            <a:chOff x="6177090" y="1786330"/>
            <a:chExt cx="5775583" cy="3977926"/>
          </a:xfrm>
        </p:grpSpPr>
        <p:grpSp>
          <p:nvGrpSpPr>
            <p:cNvPr id="62" name="Group 61">
              <a:extLst>
                <a:ext uri="{FF2B5EF4-FFF2-40B4-BE49-F238E27FC236}">
                  <a16:creationId xmlns:a16="http://schemas.microsoft.com/office/drawing/2014/main" id="{CA1BA6F4-4AE4-419B-811A-7E385DC1695D}"/>
                </a:ext>
              </a:extLst>
            </p:cNvPr>
            <p:cNvGrpSpPr/>
            <p:nvPr/>
          </p:nvGrpSpPr>
          <p:grpSpPr>
            <a:xfrm>
              <a:off x="6430331" y="1786330"/>
              <a:ext cx="5522342" cy="3977926"/>
              <a:chOff x="5962570" y="2161743"/>
              <a:chExt cx="6072402" cy="3602278"/>
            </a:xfrm>
          </p:grpSpPr>
          <p:pic>
            <p:nvPicPr>
              <p:cNvPr id="64" name="Picture 63">
                <a:extLst>
                  <a:ext uri="{FF2B5EF4-FFF2-40B4-BE49-F238E27FC236}">
                    <a16:creationId xmlns:a16="http://schemas.microsoft.com/office/drawing/2014/main" id="{6ACBA53E-BDC4-4410-B2D2-6CA1AC34FD97}"/>
                  </a:ext>
                </a:extLst>
              </p:cNvPr>
              <p:cNvPicPr>
                <a:picLocks noChangeAspect="1"/>
              </p:cNvPicPr>
              <p:nvPr/>
            </p:nvPicPr>
            <p:blipFill>
              <a:blip r:embed="rId9" cstate="screen">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a:ext>
                </a:extLst>
              </a:blip>
              <a:stretch>
                <a:fillRect/>
              </a:stretch>
            </p:blipFill>
            <p:spPr>
              <a:xfrm>
                <a:off x="5962570" y="3402792"/>
                <a:ext cx="1002793" cy="982883"/>
              </a:xfrm>
              <a:prstGeom prst="rect">
                <a:avLst/>
              </a:prstGeom>
            </p:spPr>
          </p:pic>
          <p:sp>
            <p:nvSpPr>
              <p:cNvPr id="65" name="TextBox 64">
                <a:extLst>
                  <a:ext uri="{FF2B5EF4-FFF2-40B4-BE49-F238E27FC236}">
                    <a16:creationId xmlns:a16="http://schemas.microsoft.com/office/drawing/2014/main" id="{B2B85FFC-29F9-4D3B-8933-98D4AB5FBFB9}"/>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66" name="Picture 65">
                <a:extLst>
                  <a:ext uri="{FF2B5EF4-FFF2-40B4-BE49-F238E27FC236}">
                    <a16:creationId xmlns:a16="http://schemas.microsoft.com/office/drawing/2014/main" id="{BBAC714B-ABBB-4A9C-A0C7-0DAE45507573}"/>
                  </a:ext>
                </a:extLst>
              </p:cNvPr>
              <p:cNvPicPr>
                <a:picLocks noChangeAspect="1"/>
              </p:cNvPicPr>
              <p:nvPr/>
            </p:nvPicPr>
            <p:blipFill>
              <a:blip r:embed="rId11"/>
              <a:stretch>
                <a:fillRect/>
              </a:stretch>
            </p:blipFill>
            <p:spPr>
              <a:xfrm>
                <a:off x="6402257" y="4102536"/>
                <a:ext cx="670132" cy="833816"/>
              </a:xfrm>
              <a:prstGeom prst="rect">
                <a:avLst/>
              </a:prstGeom>
            </p:spPr>
          </p:pic>
          <p:pic>
            <p:nvPicPr>
              <p:cNvPr id="67" name="Picture 66">
                <a:extLst>
                  <a:ext uri="{FF2B5EF4-FFF2-40B4-BE49-F238E27FC236}">
                    <a16:creationId xmlns:a16="http://schemas.microsoft.com/office/drawing/2014/main" id="{24C0822E-6CD7-4946-8A83-07018FD86DF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5454" y="2161743"/>
                <a:ext cx="894640" cy="933665"/>
              </a:xfrm>
              <a:prstGeom prst="rect">
                <a:avLst/>
              </a:prstGeom>
              <a:ln>
                <a:tailEnd type="triangle"/>
              </a:ln>
            </p:spPr>
          </p:pic>
          <p:sp>
            <p:nvSpPr>
              <p:cNvPr id="68" name="TextBox 67">
                <a:extLst>
                  <a:ext uri="{FF2B5EF4-FFF2-40B4-BE49-F238E27FC236}">
                    <a16:creationId xmlns:a16="http://schemas.microsoft.com/office/drawing/2014/main" id="{204A1AFD-DAAB-486C-B1C8-E3FEABFD5082}"/>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69" name="TextBox 68">
                <a:extLst>
                  <a:ext uri="{FF2B5EF4-FFF2-40B4-BE49-F238E27FC236}">
                    <a16:creationId xmlns:a16="http://schemas.microsoft.com/office/drawing/2014/main" id="{39087455-234F-41D0-A94F-F9BA0D1191C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9B2A32A-F887-4029-87A3-DBC54E6B94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77023" y="4732205"/>
                <a:ext cx="645177" cy="673321"/>
              </a:xfrm>
              <a:prstGeom prst="rect">
                <a:avLst/>
              </a:prstGeom>
              <a:ln>
                <a:tailEnd type="triangle"/>
              </a:ln>
            </p:spPr>
          </p:pic>
          <p:sp>
            <p:nvSpPr>
              <p:cNvPr id="71" name="TextBox 70">
                <a:extLst>
                  <a:ext uri="{FF2B5EF4-FFF2-40B4-BE49-F238E27FC236}">
                    <a16:creationId xmlns:a16="http://schemas.microsoft.com/office/drawing/2014/main" id="{A125F23F-1CD0-4C96-BA3B-35C2AC7C55A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72" name="TextBox 71">
                <a:extLst>
                  <a:ext uri="{FF2B5EF4-FFF2-40B4-BE49-F238E27FC236}">
                    <a16:creationId xmlns:a16="http://schemas.microsoft.com/office/drawing/2014/main" id="{FE081352-DB64-49A7-AB3E-4F235597B807}"/>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73" name="Connector: Elbow 72">
                <a:extLst>
                  <a:ext uri="{FF2B5EF4-FFF2-40B4-BE49-F238E27FC236}">
                    <a16:creationId xmlns:a16="http://schemas.microsoft.com/office/drawing/2014/main" id="{B8791FD5-A5DF-4C26-B605-47915742EC42}"/>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E1DAE31-C005-47AF-B191-0F72AB1EE0F0}"/>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1CA5759-5C94-4E91-83F7-E2EB8A829D20}"/>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Multiply 28">
                <a:extLst>
                  <a:ext uri="{FF2B5EF4-FFF2-40B4-BE49-F238E27FC236}">
                    <a16:creationId xmlns:a16="http://schemas.microsoft.com/office/drawing/2014/main" id="{04EB958A-1421-4693-BCDC-8120D1CF6D4F}"/>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7" name="Picture 76">
                <a:extLst>
                  <a:ext uri="{FF2B5EF4-FFF2-40B4-BE49-F238E27FC236}">
                    <a16:creationId xmlns:a16="http://schemas.microsoft.com/office/drawing/2014/main" id="{37A43BAC-5DED-465C-9F4F-E4EC2704FA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63413" y="4364681"/>
                <a:ext cx="645177" cy="673321"/>
              </a:xfrm>
              <a:prstGeom prst="rect">
                <a:avLst/>
              </a:prstGeom>
              <a:ln>
                <a:tailEnd type="triangle"/>
              </a:ln>
            </p:spPr>
          </p:pic>
          <p:pic>
            <p:nvPicPr>
              <p:cNvPr id="78" name="Graphic 77">
                <a:extLst>
                  <a:ext uri="{FF2B5EF4-FFF2-40B4-BE49-F238E27FC236}">
                    <a16:creationId xmlns:a16="http://schemas.microsoft.com/office/drawing/2014/main" id="{329ACEFB-A4EB-44BE-8CD1-61DE356BA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5219" y="3312517"/>
                <a:ext cx="476250" cy="476250"/>
              </a:xfrm>
              <a:prstGeom prst="rect">
                <a:avLst/>
              </a:prstGeom>
            </p:spPr>
          </p:pic>
          <p:sp>
            <p:nvSpPr>
              <p:cNvPr id="79" name="Cylinder 78">
                <a:extLst>
                  <a:ext uri="{FF2B5EF4-FFF2-40B4-BE49-F238E27FC236}">
                    <a16:creationId xmlns:a16="http://schemas.microsoft.com/office/drawing/2014/main" id="{075152E6-0555-48CF-96D6-62CAFC0B70DA}"/>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C5CF5480-1803-4347-A573-C72299AB1655}"/>
                  </a:ext>
                </a:extLst>
              </p:cNvPr>
              <p:cNvCxnSpPr>
                <a:stCxn id="79"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132C9C38-B9B6-4B39-AC6A-45A5F6F838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57503" y="4044025"/>
                <a:ext cx="645177" cy="673321"/>
              </a:xfrm>
              <a:prstGeom prst="rect">
                <a:avLst/>
              </a:prstGeom>
              <a:ln>
                <a:tailEnd type="triangle"/>
              </a:ln>
            </p:spPr>
          </p:pic>
        </p:grpSp>
        <p:sp>
          <p:nvSpPr>
            <p:cNvPr id="63" name="TextBox 62">
              <a:extLst>
                <a:ext uri="{FF2B5EF4-FFF2-40B4-BE49-F238E27FC236}">
                  <a16:creationId xmlns:a16="http://schemas.microsoft.com/office/drawing/2014/main" id="{62225D53-CEAF-43E4-9952-0703DABAB46A}"/>
                </a:ext>
              </a:extLst>
            </p:cNvPr>
            <p:cNvSpPr txBox="1"/>
            <p:nvPr/>
          </p:nvSpPr>
          <p:spPr>
            <a:xfrm>
              <a:off x="6177090" y="4868758"/>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SERVICE ENDPOINT POLICY</a:t>
              </a:r>
            </a:p>
          </p:txBody>
        </p:sp>
      </p:grpSp>
      <p:pic>
        <p:nvPicPr>
          <p:cNvPr id="82" name="Picture 81">
            <a:extLst>
              <a:ext uri="{FF2B5EF4-FFF2-40B4-BE49-F238E27FC236}">
                <a16:creationId xmlns:a16="http://schemas.microsoft.com/office/drawing/2014/main" id="{5968FB97-A2E4-D84C-98A5-C1CD48E078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1889" y="321545"/>
            <a:ext cx="1011861" cy="510530"/>
          </a:xfrm>
          <a:prstGeom prst="rect">
            <a:avLst/>
          </a:prstGeom>
        </p:spPr>
      </p:pic>
      <p:sp>
        <p:nvSpPr>
          <p:cNvPr id="3" name="TextBox 2">
            <a:extLst>
              <a:ext uri="{FF2B5EF4-FFF2-40B4-BE49-F238E27FC236}">
                <a16:creationId xmlns:a16="http://schemas.microsoft.com/office/drawing/2014/main" id="{62644DD2-DEA2-CB43-BF96-87B05C5C8785}"/>
              </a:ext>
            </a:extLst>
          </p:cNvPr>
          <p:cNvSpPr txBox="1"/>
          <p:nvPr/>
        </p:nvSpPr>
        <p:spPr>
          <a:xfrm>
            <a:off x="1268586" y="770433"/>
            <a:ext cx="285065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37521"/>
                </a:solidFill>
                <a:effectLst/>
                <a:uLnTx/>
                <a:uFillTx/>
                <a:latin typeface="Segoe UI"/>
                <a:ea typeface="+mn-ea"/>
                <a:cs typeface="+mn-cs"/>
              </a:rPr>
              <a:t>What’s new</a:t>
            </a:r>
          </a:p>
        </p:txBody>
      </p:sp>
    </p:spTree>
    <p:extLst>
      <p:ext uri="{BB962C8B-B14F-4D97-AF65-F5344CB8AC3E}">
        <p14:creationId xmlns:p14="http://schemas.microsoft.com/office/powerpoint/2010/main" val="37622716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DAF7F4-AE15-094A-B698-A2ECB3C4F74B}"/>
              </a:ext>
            </a:extLst>
          </p:cNvPr>
          <p:cNvSpPr/>
          <p:nvPr/>
        </p:nvSpPr>
        <p:spPr bwMode="auto">
          <a:xfrm>
            <a:off x="94892" y="1176527"/>
            <a:ext cx="6252896" cy="2012065"/>
          </a:xfrm>
          <a:prstGeom prst="roundRect">
            <a:avLst>
              <a:gd name="adj" fmla="val 1041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94894" y="1237088"/>
            <a:ext cx="6252897" cy="549108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Simple to provision </a:t>
            </a:r>
            <a:r>
              <a:rPr kumimoji="0" lang="en-US" sz="1600" b="0" i="0" u="none" strike="noStrike" kern="1200" cap="none" spc="0" normalizeH="0" baseline="0" noProof="0" dirty="0">
                <a:ln>
                  <a:noFill/>
                </a:ln>
                <a:solidFill>
                  <a:srgbClr val="1A1A1A"/>
                </a:solidFill>
                <a:effectLst/>
                <a:uLnTx/>
                <a:uFillTx/>
                <a:latin typeface="Segoe UI"/>
                <a:ea typeface="+mn-ea"/>
                <a:cs typeface="+mn-cs"/>
              </a:rPr>
              <a:t>for all your virtual network resources</a:t>
            </a:r>
            <a:endParaRPr kumimoji="0" lang="en-US" sz="1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Always on monitoring </a:t>
            </a:r>
            <a:r>
              <a:rPr kumimoji="0" lang="en-US" sz="1600" b="0" i="0" u="none" strike="noStrike" kern="1200" cap="none" spc="0" normalizeH="0" baseline="0" noProof="0" dirty="0">
                <a:ln>
                  <a:noFill/>
                </a:ln>
                <a:solidFill>
                  <a:srgbClr val="1A1A1A"/>
                </a:solidFill>
                <a:effectLst/>
                <a:uLnTx/>
                <a:uFillTx/>
                <a:latin typeface="Segoe UI"/>
                <a:ea typeface="+mn-ea"/>
                <a:cs typeface="+mn-cs"/>
              </a:rPr>
              <a:t>with near real time telemetry and alerting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Automatic</a:t>
            </a:r>
            <a:r>
              <a:rPr kumimoji="0" lang="en-US" sz="1600" b="0" i="0" u="none" strike="noStrike" kern="1200" cap="none" spc="0" normalizeH="0" baseline="0" noProof="0" dirty="0">
                <a:ln>
                  <a:noFill/>
                </a:ln>
                <a:solidFill>
                  <a:srgbClr val="1A1A1A"/>
                </a:solidFill>
                <a:effectLst/>
                <a:uLnTx/>
                <a:uFillTx/>
                <a:latin typeface="Segoe UI"/>
                <a:ea typeface="+mn-ea"/>
                <a:cs typeface="+mn-cs"/>
              </a:rPr>
              <a:t> network layer attack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mitigation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Protection policies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tuned to your application’s traffic profile</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30877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23" y="1486747"/>
            <a:ext cx="10822956" cy="4934478"/>
          </a:xfrm>
          <a:prstGeom prst="rect">
            <a:avLst/>
          </a:prstGeom>
          <a:noFill/>
          <a:ln>
            <a:noFill/>
          </a:ln>
        </p:spPr>
      </p:pic>
      <p:sp>
        <p:nvSpPr>
          <p:cNvPr id="3" name="Title 2"/>
          <p:cNvSpPr>
            <a:spLocks noGrp="1"/>
          </p:cNvSpPr>
          <p:nvPr>
            <p:ph type="title"/>
          </p:nvPr>
        </p:nvSpPr>
        <p:spPr/>
        <p:txBody>
          <a:bodyPr/>
          <a:lstStyle/>
          <a:p>
            <a:r>
              <a:rPr lang="en-US" dirty="0"/>
              <a:t>Visualizing layers of security</a:t>
            </a:r>
          </a:p>
        </p:txBody>
      </p:sp>
    </p:spTree>
    <p:extLst>
      <p:ext uri="{BB962C8B-B14F-4D97-AF65-F5344CB8AC3E}">
        <p14:creationId xmlns:p14="http://schemas.microsoft.com/office/powerpoint/2010/main" val="181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1</a:t>
            </a:r>
          </a:p>
        </p:txBody>
      </p:sp>
      <p:pic>
        <p:nvPicPr>
          <p:cNvPr id="3" name="Picture 2">
            <a:extLst>
              <a:ext uri="{FF2B5EF4-FFF2-40B4-BE49-F238E27FC236}">
                <a16:creationId xmlns:a16="http://schemas.microsoft.com/office/drawing/2014/main" id="{318E9A2B-A445-4F2B-BC95-BC22C00F4F11}"/>
              </a:ext>
            </a:extLst>
          </p:cNvPr>
          <p:cNvPicPr>
            <a:picLocks noChangeAspect="1"/>
          </p:cNvPicPr>
          <p:nvPr/>
        </p:nvPicPr>
        <p:blipFill>
          <a:blip r:embed="rId2"/>
          <a:stretch>
            <a:fillRect/>
          </a:stretch>
        </p:blipFill>
        <p:spPr>
          <a:xfrm>
            <a:off x="4504733" y="697700"/>
            <a:ext cx="7415494" cy="5462600"/>
          </a:xfrm>
          <a:prstGeom prst="rect">
            <a:avLst/>
          </a:prstGeom>
        </p:spPr>
      </p:pic>
      <p:sp>
        <p:nvSpPr>
          <p:cNvPr id="6" name="TextBox 5">
            <a:extLst>
              <a:ext uri="{FF2B5EF4-FFF2-40B4-BE49-F238E27FC236}">
                <a16:creationId xmlns:a16="http://schemas.microsoft.com/office/drawing/2014/main" id="{64DC4089-53B8-4A5B-BECC-5CC9BA1FF97B}"/>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WorkshopStep1.ps1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WorkshopStep1.ps1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Browse to your VNet in the Portal</a:t>
            </a:r>
          </a:p>
          <a:p>
            <a:pPr marL="457200" indent="-457200" algn="l">
              <a:buFont typeface="+mj-lt"/>
              <a:buAutoNum type="arabicPeriod"/>
            </a:pPr>
            <a:r>
              <a:rPr lang="en-US" sz="2000" dirty="0"/>
              <a:t>Review the subnets</a:t>
            </a:r>
          </a:p>
          <a:p>
            <a:pPr marL="457200" indent="-457200" algn="l">
              <a:buFont typeface="+mj-lt"/>
              <a:buAutoNum type="arabicPeriod"/>
            </a:pPr>
            <a:r>
              <a:rPr lang="en-US" sz="2000" dirty="0"/>
              <a:t>You should see three subnets</a:t>
            </a:r>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have a network in Azure </a:t>
            </a:r>
          </a:p>
          <a:p>
            <a:pPr algn="l"/>
            <a:r>
              <a:rPr lang="en-US" sz="2000" dirty="0"/>
              <a:t>to which you can now deploy resources!</a:t>
            </a:r>
          </a:p>
        </p:txBody>
      </p:sp>
    </p:spTree>
    <p:extLst>
      <p:ext uri="{BB962C8B-B14F-4D97-AF65-F5344CB8AC3E}">
        <p14:creationId xmlns:p14="http://schemas.microsoft.com/office/powerpoint/2010/main" val="36767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2</a:t>
            </a:r>
          </a:p>
        </p:txBody>
      </p:sp>
      <p:pic>
        <p:nvPicPr>
          <p:cNvPr id="3" name="Picture 2">
            <a:extLst>
              <a:ext uri="{FF2B5EF4-FFF2-40B4-BE49-F238E27FC236}">
                <a16:creationId xmlns:a16="http://schemas.microsoft.com/office/drawing/2014/main" id="{40CD5B21-47F9-47D4-8E70-12EF5CD8A010}"/>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97C841C0-F01F-4B69-8086-506AABDD057A}"/>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WorkshopStep2.ps1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WorkshopStep2.ps1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Review the VM components</a:t>
            </a:r>
          </a:p>
          <a:p>
            <a:pPr marL="457200" indent="-457200" algn="l">
              <a:buFont typeface="+mj-lt"/>
              <a:buAutoNum type="arabicPeriod"/>
            </a:pPr>
            <a:r>
              <a:rPr lang="en-US" sz="2000" dirty="0"/>
              <a:t>RDP to the public IP using User01 credentials from the Key Vault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deploy a simple publicly accessible VM into a VNet in Azure.</a:t>
            </a:r>
          </a:p>
        </p:txBody>
      </p:sp>
    </p:spTree>
    <p:extLst>
      <p:ext uri="{BB962C8B-B14F-4D97-AF65-F5344CB8AC3E}">
        <p14:creationId xmlns:p14="http://schemas.microsoft.com/office/powerpoint/2010/main" val="3032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3</a:t>
            </a:r>
          </a:p>
        </p:txBody>
      </p:sp>
      <p:pic>
        <p:nvPicPr>
          <p:cNvPr id="3" name="Picture 2">
            <a:extLst>
              <a:ext uri="{FF2B5EF4-FFF2-40B4-BE49-F238E27FC236}">
                <a16:creationId xmlns:a16="http://schemas.microsoft.com/office/drawing/2014/main" id="{A6DA596F-B287-4B53-A7CA-9C5CC512EEB0}"/>
              </a:ext>
            </a:extLst>
          </p:cNvPr>
          <p:cNvPicPr>
            <a:picLocks noChangeAspect="1"/>
          </p:cNvPicPr>
          <p:nvPr/>
        </p:nvPicPr>
        <p:blipFill>
          <a:blip r:embed="rId2"/>
          <a:stretch>
            <a:fillRect/>
          </a:stretch>
        </p:blipFill>
        <p:spPr>
          <a:xfrm>
            <a:off x="4504731" y="697700"/>
            <a:ext cx="7415494" cy="5462600"/>
          </a:xfrm>
          <a:prstGeom prst="rect">
            <a:avLst/>
          </a:prstGeom>
        </p:spPr>
      </p:pic>
      <p:sp>
        <p:nvSpPr>
          <p:cNvPr id="6" name="TextBox 5">
            <a:extLst>
              <a:ext uri="{FF2B5EF4-FFF2-40B4-BE49-F238E27FC236}">
                <a16:creationId xmlns:a16="http://schemas.microsoft.com/office/drawing/2014/main" id="{C913C53B-FF91-4433-B656-D7DD9B6E7204}"/>
              </a:ext>
            </a:extLst>
          </p:cNvPr>
          <p:cNvSpPr txBox="1"/>
          <p:nvPr/>
        </p:nvSpPr>
        <p:spPr>
          <a:xfrm>
            <a:off x="162249" y="1351011"/>
            <a:ext cx="4584412" cy="4924425"/>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WorkshopStep3.ps1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WorkshopStep3.ps1</a:t>
            </a:r>
            <a:endParaRPr lang="en-US" sz="2000" dirty="0"/>
          </a:p>
          <a:p>
            <a:pPr marL="457200" indent="-457200" algn="l">
              <a:buFont typeface="+mj-lt"/>
              <a:buAutoNum type="arabicPeriod"/>
            </a:pP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explore the properties of both the new gateway and ExpressRoute circuit</a:t>
            </a:r>
          </a:p>
          <a:p>
            <a:pPr algn="l"/>
            <a:endParaRPr lang="en-US" sz="2000" dirty="0"/>
          </a:p>
          <a:p>
            <a:pPr marL="457200" indent="-457200" algn="l">
              <a:buFont typeface="+mj-lt"/>
              <a:buAutoNum type="arabicPeriod"/>
            </a:pPr>
            <a:endParaRPr lang="en-US" sz="2000" dirty="0"/>
          </a:p>
          <a:p>
            <a:pPr algn="l"/>
            <a:r>
              <a:rPr lang="en-US" sz="2000" dirty="0"/>
              <a:t>Take Away:</a:t>
            </a:r>
          </a:p>
          <a:p>
            <a:pPr algn="l"/>
            <a:r>
              <a:rPr lang="en-US" sz="2000" dirty="0"/>
              <a:t>You now know how to create an ExpressRoute circuit.</a:t>
            </a:r>
          </a:p>
        </p:txBody>
      </p:sp>
    </p:spTree>
    <p:extLst>
      <p:ext uri="{BB962C8B-B14F-4D97-AF65-F5344CB8AC3E}">
        <p14:creationId xmlns:p14="http://schemas.microsoft.com/office/powerpoint/2010/main" val="4218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4CF8-623F-461F-85ED-A404A5DBF003}"/>
              </a:ext>
            </a:extLst>
          </p:cNvPr>
          <p:cNvPicPr>
            <a:picLocks noChangeAspect="1"/>
          </p:cNvPicPr>
          <p:nvPr/>
        </p:nvPicPr>
        <p:blipFill>
          <a:blip r:embed="rId3"/>
          <a:stretch>
            <a:fillRect/>
          </a:stretch>
        </p:blipFill>
        <p:spPr>
          <a:xfrm>
            <a:off x="865" y="421170"/>
            <a:ext cx="12190271" cy="6201166"/>
          </a:xfrm>
          <a:prstGeom prst="rect">
            <a:avLst/>
          </a:prstGeom>
        </p:spPr>
      </p:pic>
      <p:sp>
        <p:nvSpPr>
          <p:cNvPr id="3" name="Rectangle 2">
            <a:extLst>
              <a:ext uri="{FF2B5EF4-FFF2-40B4-BE49-F238E27FC236}">
                <a16:creationId xmlns:a16="http://schemas.microsoft.com/office/drawing/2014/main" id="{F4F1A4EF-E3FC-4B74-BD92-CA26507C7046}"/>
              </a:ext>
            </a:extLst>
          </p:cNvPr>
          <p:cNvSpPr/>
          <p:nvPr/>
        </p:nvSpPr>
        <p:spPr bwMode="auto">
          <a:xfrm>
            <a:off x="866" y="488"/>
            <a:ext cx="12263147" cy="543261"/>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B9E210F-0C8D-4D65-8AC8-B5C3477E1F95}"/>
              </a:ext>
            </a:extLst>
          </p:cNvPr>
          <p:cNvSpPr/>
          <p:nvPr/>
        </p:nvSpPr>
        <p:spPr bwMode="auto">
          <a:xfrm flipH="1" flipV="1">
            <a:off x="119454" y="377457"/>
            <a:ext cx="2306215" cy="517426"/>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A717B7-D670-47A3-BF90-F972485FB83F}"/>
              </a:ext>
            </a:extLst>
          </p:cNvPr>
          <p:cNvSpPr/>
          <p:nvPr/>
        </p:nvSpPr>
        <p:spPr bwMode="auto">
          <a:xfrm>
            <a:off x="-72011" y="6572632"/>
            <a:ext cx="12402276" cy="331258"/>
          </a:xfrm>
          <a:prstGeom prst="rect">
            <a:avLst/>
          </a:pr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B59AD1E5-4B86-43A9-8F54-3C327FD0D038}"/>
              </a:ext>
            </a:extLst>
          </p:cNvPr>
          <p:cNvSpPr txBox="1"/>
          <p:nvPr/>
        </p:nvSpPr>
        <p:spPr>
          <a:xfrm>
            <a:off x="798425" y="4404798"/>
            <a:ext cx="2231252" cy="240681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Also Announced:</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Germany West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North</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Switzerland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East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Norway West</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Central</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UAE North</a:t>
            </a:r>
          </a:p>
        </p:txBody>
      </p:sp>
    </p:spTree>
    <p:extLst>
      <p:ext uri="{BB962C8B-B14F-4D97-AF65-F5344CB8AC3E}">
        <p14:creationId xmlns:p14="http://schemas.microsoft.com/office/powerpoint/2010/main" val="34358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100K+ miles of lit fiber</a:t>
            </a: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200+ ExpressRoute Partners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380304" y="1348921"/>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sp>
                <p:nvSpPr>
                  <p:cNvPr id="699" name="Freeform 40">
                    <a:extLst>
                      <a:ext uri="{FF2B5EF4-FFF2-40B4-BE49-F238E27FC236}">
                        <a16:creationId xmlns:a16="http://schemas.microsoft.com/office/drawing/2014/main" id="{387643B2-549F-4034-8474-EA82DA836632}"/>
                      </a:ext>
                    </a:extLst>
                  </p:cNvPr>
                  <p:cNvSpPr/>
                  <p:nvPr/>
                </p:nvSpPr>
                <p:spPr>
                  <a:xfrm>
                    <a:off x="4000532" y="56227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547" name="Freeform 40">
                    <a:extLst>
                      <a:ext uri="{FF2B5EF4-FFF2-40B4-BE49-F238E27FC236}">
                        <a16:creationId xmlns:a16="http://schemas.microsoft.com/office/drawing/2014/main" id="{0DA1D8F5-189F-46CA-909F-BDD2A7C40699}"/>
                      </a:ext>
                    </a:extLst>
                  </p:cNvPr>
                  <p:cNvSpPr/>
                  <p:nvPr/>
                </p:nvSpPr>
                <p:spPr>
                  <a:xfrm>
                    <a:off x="1162073" y="2366943"/>
                    <a:ext cx="21639" cy="3598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22" name="Group 521">
                    <a:extLst>
                      <a:ext uri="{FF2B5EF4-FFF2-40B4-BE49-F238E27FC236}">
                        <a16:creationId xmlns:a16="http://schemas.microsoft.com/office/drawing/2014/main" id="{0CED0FF6-D1C2-438F-BBF7-D5AC720BE0B9}"/>
                      </a:ext>
                    </a:extLst>
                  </p:cNvPr>
                  <p:cNvGrpSpPr/>
                  <p:nvPr/>
                </p:nvGrpSpPr>
                <p:grpSpPr>
                  <a:xfrm>
                    <a:off x="6235522" y="4961188"/>
                    <a:ext cx="90308" cy="81468"/>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States</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Canada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Mexico</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Venezuela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Colombia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Peru</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Bolivia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Brazil</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Argentina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1A1A1A"/>
                        </a:solidFill>
                        <a:effectLst/>
                        <a:uLnTx/>
                        <a:uFillTx/>
                        <a:latin typeface="Segoe UI"/>
                        <a:ea typeface="+mn-ea"/>
                        <a:cs typeface="+mn-cs"/>
                      </a:rPr>
                      <a:t>Atlanta Ocean</a:t>
                    </a:r>
                    <a:endParaRPr kumimoji="0" lang="en-US" sz="686"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Algeria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Mali</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Nigeria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Chad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Libya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Egypt</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Sudan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Ethiopia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Dr Congo</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Angola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Zambia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Nambia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South Africa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Greenland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Svalbard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Sweden </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Norway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France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Poland</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Ukraine</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Turkey</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Saudi </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Arabia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Iran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1A1A1A"/>
                        </a:solidFill>
                        <a:effectLst/>
                        <a:uLnTx/>
                        <a:uFillTx/>
                        <a:latin typeface="Segoe UI"/>
                        <a:ea typeface="+mn-ea"/>
                        <a:cs typeface="+mn-cs"/>
                      </a:rPr>
                      <a:t>Kazakistan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Russia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China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Myanmar</a:t>
                    </a:r>
                    <a:br>
                      <a:rPr kumimoji="0" lang="en-GB" sz="686" b="0" i="0" u="none" strike="noStrike" kern="1200" cap="none" spc="0" normalizeH="0" baseline="0" noProof="0">
                        <a:ln>
                          <a:noFill/>
                        </a:ln>
                        <a:solidFill>
                          <a:srgbClr val="1A1A1A"/>
                        </a:solidFill>
                        <a:effectLst/>
                        <a:uLnTx/>
                        <a:uFillTx/>
                        <a:latin typeface="Segoe UI"/>
                        <a:ea typeface="+mn-ea"/>
                        <a:cs typeface="+mn-cs"/>
                      </a:rPr>
                    </a:br>
                    <a:r>
                      <a:rPr kumimoji="0" lang="en-GB" sz="686" b="0" i="0" u="none" strike="noStrike" kern="1200" cap="none" spc="0" normalizeH="0" baseline="0" noProof="0">
                        <a:ln>
                          <a:noFill/>
                        </a:ln>
                        <a:solidFill>
                          <a:srgbClr val="1A1A1A"/>
                        </a:solidFill>
                        <a:effectLst/>
                        <a:uLnTx/>
                        <a:uFillTx/>
                        <a:latin typeface="Segoe UI"/>
                        <a:ea typeface="+mn-ea"/>
                        <a:cs typeface="+mn-cs"/>
                      </a:rPr>
                      <a:t>(Burma)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Indian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Indonesia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Australia</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1A1A1A"/>
                        </a:solidFill>
                        <a:effectLst/>
                        <a:uLnTx/>
                        <a:uFillTx/>
                        <a:latin typeface="Segoe UI"/>
                        <a:ea typeface="+mn-ea"/>
                        <a:cs typeface="+mn-cs"/>
                      </a:rPr>
                      <a:t>Pacific Ocean</a:t>
                    </a:r>
                    <a:endParaRPr kumimoji="0" lang="en-US" sz="686"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1A1A1A"/>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1A1A1A"/>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615553"/>
          </a:xfrm>
        </p:spPr>
        <p:txBody>
          <a:bodyPr/>
          <a:lstStyle/>
          <a:p>
            <a:r>
              <a:rPr lang="en-US" dirty="0"/>
              <a:t>Jon Ormond, Principal PM</a:t>
            </a:r>
          </a:p>
          <a:p>
            <a:r>
              <a:rPr lang="en-US" dirty="0"/>
              <a:t>Azure Networking</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AI-CI-TS336</a:t>
            </a:r>
          </a:p>
        </p:txBody>
      </p:sp>
      <p:sp>
        <p:nvSpPr>
          <p:cNvPr id="4" name="Title 3"/>
          <p:cNvSpPr>
            <a:spLocks noGrp="1"/>
          </p:cNvSpPr>
          <p:nvPr>
            <p:ph type="title"/>
          </p:nvPr>
        </p:nvSpPr>
        <p:spPr/>
        <p:txBody>
          <a:bodyPr/>
          <a:lstStyle/>
          <a:p>
            <a:r>
              <a:rPr lang="en-US" dirty="0"/>
              <a:t>Mastering Azure networking concepts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C72-39BB-4FCF-B398-D10BC8722F35}"/>
              </a:ext>
            </a:extLst>
          </p:cNvPr>
          <p:cNvSpPr>
            <a:spLocks noGrp="1"/>
          </p:cNvSpPr>
          <p:nvPr>
            <p:ph type="title"/>
          </p:nvPr>
        </p:nvSpPr>
        <p:spPr>
          <a:xfrm>
            <a:off x="588263" y="457200"/>
            <a:ext cx="11018520" cy="1107996"/>
          </a:xfrm>
        </p:spPr>
        <p:txBody>
          <a:bodyPr/>
          <a:lstStyle/>
          <a:p>
            <a:r>
              <a:rPr lang="en-US" dirty="0"/>
              <a:t>Connectivity options and hybrid offerings</a:t>
            </a:r>
            <a:br>
              <a:rPr lang="en-US" dirty="0"/>
            </a:br>
            <a:endParaRPr lang="en-US" dirty="0"/>
          </a:p>
        </p:txBody>
      </p:sp>
      <p:sp>
        <p:nvSpPr>
          <p:cNvPr id="5" name="Rectangle 14">
            <a:extLst>
              <a:ext uri="{FF2B5EF4-FFF2-40B4-BE49-F238E27FC236}">
                <a16:creationId xmlns:a16="http://schemas.microsoft.com/office/drawing/2014/main" id="{D9005910-BEFE-4290-BAC9-3AF0BDADE1E8}"/>
              </a:ext>
            </a:extLst>
          </p:cNvPr>
          <p:cNvSpPr/>
          <p:nvPr/>
        </p:nvSpPr>
        <p:spPr bwMode="auto">
          <a:xfrm>
            <a:off x="979250" y="1244223"/>
            <a:ext cx="199516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Azure</a:t>
            </a:r>
          </a:p>
        </p:txBody>
      </p:sp>
      <p:sp>
        <p:nvSpPr>
          <p:cNvPr id="6" name="Rectangle 17">
            <a:extLst>
              <a:ext uri="{FF2B5EF4-FFF2-40B4-BE49-F238E27FC236}">
                <a16:creationId xmlns:a16="http://schemas.microsoft.com/office/drawing/2014/main" id="{2AE133B0-F8E9-4557-AD5B-EDF3CADD44E5}"/>
              </a:ext>
            </a:extLst>
          </p:cNvPr>
          <p:cNvSpPr/>
          <p:nvPr/>
        </p:nvSpPr>
        <p:spPr bwMode="auto">
          <a:xfrm>
            <a:off x="6443395" y="1244223"/>
            <a:ext cx="1977508"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a:t>
            </a:r>
          </a:p>
        </p:txBody>
      </p:sp>
      <p:sp>
        <p:nvSpPr>
          <p:cNvPr id="7" name="Rectangle 6">
            <a:extLst>
              <a:ext uri="{FF2B5EF4-FFF2-40B4-BE49-F238E27FC236}">
                <a16:creationId xmlns:a16="http://schemas.microsoft.com/office/drawing/2014/main" id="{8DCE023F-7ADB-4111-8D04-22288871486D}"/>
              </a:ext>
            </a:extLst>
          </p:cNvPr>
          <p:cNvSpPr/>
          <p:nvPr/>
        </p:nvSpPr>
        <p:spPr bwMode="auto">
          <a:xfrm>
            <a:off x="8453853" y="1244223"/>
            <a:ext cx="3070266" cy="690735"/>
          </a:xfrm>
          <a:prstGeom prst="rect">
            <a:avLst/>
          </a:prstGeom>
          <a:solidFill>
            <a:srgbClr val="FFFFFF">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3428" tIns="89642" rIns="89642" bIns="89642" numCol="1" rtlCol="0" anchor="t"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Segment and workloads</a:t>
            </a:r>
          </a:p>
        </p:txBody>
      </p:sp>
      <p:grpSp>
        <p:nvGrpSpPr>
          <p:cNvPr id="8" name="Group 7">
            <a:extLst>
              <a:ext uri="{FF2B5EF4-FFF2-40B4-BE49-F238E27FC236}">
                <a16:creationId xmlns:a16="http://schemas.microsoft.com/office/drawing/2014/main" id="{02239926-F3D1-48CF-BCA0-B6F5C9E36567}"/>
              </a:ext>
            </a:extLst>
          </p:cNvPr>
          <p:cNvGrpSpPr/>
          <p:nvPr/>
        </p:nvGrpSpPr>
        <p:grpSpPr>
          <a:xfrm>
            <a:off x="979250" y="4171389"/>
            <a:ext cx="10544869" cy="1204548"/>
            <a:chOff x="312738" y="4254537"/>
            <a:chExt cx="10756316" cy="1228702"/>
          </a:xfrm>
        </p:grpSpPr>
        <p:grpSp>
          <p:nvGrpSpPr>
            <p:cNvPr id="9" name="Group 8">
              <a:extLst>
                <a:ext uri="{FF2B5EF4-FFF2-40B4-BE49-F238E27FC236}">
                  <a16:creationId xmlns:a16="http://schemas.microsoft.com/office/drawing/2014/main" id="{C9E7E5F5-7130-4C1D-9167-EC7C1DBC1BCE}"/>
                </a:ext>
              </a:extLst>
            </p:cNvPr>
            <p:cNvGrpSpPr/>
            <p:nvPr/>
          </p:nvGrpSpPr>
          <p:grpSpPr>
            <a:xfrm>
              <a:off x="312738" y="4353320"/>
              <a:ext cx="10756316" cy="1100878"/>
              <a:chOff x="312738" y="4315336"/>
              <a:chExt cx="10756316" cy="1100878"/>
            </a:xfrm>
          </p:grpSpPr>
          <p:sp>
            <p:nvSpPr>
              <p:cNvPr id="11" name="Rectangle 10">
                <a:extLst>
                  <a:ext uri="{FF2B5EF4-FFF2-40B4-BE49-F238E27FC236}">
                    <a16:creationId xmlns:a16="http://schemas.microsoft.com/office/drawing/2014/main" id="{02246183-C138-47F3-9DDD-AD2CEA3ADA12}"/>
                  </a:ext>
                </a:extLst>
              </p:cNvPr>
              <p:cNvSpPr/>
              <p:nvPr/>
            </p:nvSpPr>
            <p:spPr>
              <a:xfrm>
                <a:off x="312738" y="4315336"/>
                <a:ext cx="5573712" cy="1100878"/>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2" name="Freeform 11">
                <a:extLst>
                  <a:ext uri="{FF2B5EF4-FFF2-40B4-BE49-F238E27FC236}">
                    <a16:creationId xmlns:a16="http://schemas.microsoft.com/office/drawing/2014/main" id="{74668239-F628-4382-8475-44A80E775784}"/>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3" name="Freeform 12">
                <a:extLst>
                  <a:ext uri="{FF2B5EF4-FFF2-40B4-BE49-F238E27FC236}">
                    <a16:creationId xmlns:a16="http://schemas.microsoft.com/office/drawing/2014/main" id="{2CB489C2-4FA4-4556-B2F0-868EC16E4159}"/>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88CF0BA8-A377-4F76-B244-6A288EC4FAF8}"/>
                  </a:ext>
                </a:extLst>
              </p:cNvPr>
              <p:cNvGrpSpPr/>
              <p:nvPr/>
            </p:nvGrpSpPr>
            <p:grpSpPr>
              <a:xfrm>
                <a:off x="881372" y="4344939"/>
                <a:ext cx="549467" cy="750287"/>
                <a:chOff x="5293615" y="2178868"/>
                <a:chExt cx="1189325" cy="1488408"/>
              </a:xfrm>
            </p:grpSpPr>
            <p:pic>
              <p:nvPicPr>
                <p:cNvPr id="20" name="Picture 2">
                  <a:extLst>
                    <a:ext uri="{FF2B5EF4-FFF2-40B4-BE49-F238E27FC236}">
                      <a16:creationId xmlns:a16="http://schemas.microsoft.com/office/drawing/2014/main" id="{4128E1C4-C7FC-4304-8CEB-E124E2AF15A0}"/>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B649AA4A-ED26-42D0-94B2-17455DA85FF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cxnSp>
            <p:nvCxnSpPr>
              <p:cNvPr id="15" name="Straight Connector 14">
                <a:extLst>
                  <a:ext uri="{FF2B5EF4-FFF2-40B4-BE49-F238E27FC236}">
                    <a16:creationId xmlns:a16="http://schemas.microsoft.com/office/drawing/2014/main" id="{D74C4551-A8BE-4A2B-8D49-BAA4F3C1AC22}"/>
                  </a:ext>
                </a:extLst>
              </p:cNvPr>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a:extLst>
                  <a:ext uri="{FF2B5EF4-FFF2-40B4-BE49-F238E27FC236}">
                    <a16:creationId xmlns:a16="http://schemas.microsoft.com/office/drawing/2014/main" id="{E3827CF0-AEA6-479E-9BDD-124CFF27CBFF}"/>
                  </a:ext>
                </a:extLst>
              </p:cNvPr>
              <p:cNvSpPr/>
              <p:nvPr/>
            </p:nvSpPr>
            <p:spPr>
              <a:xfrm>
                <a:off x="2903107" y="4481142"/>
                <a:ext cx="2445318" cy="788069"/>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Virtual WAN and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VPN connectivity</a:t>
                </a:r>
              </a:p>
            </p:txBody>
          </p:sp>
          <p:cxnSp>
            <p:nvCxnSpPr>
              <p:cNvPr id="17" name="Straight Connector 16">
                <a:extLst>
                  <a:ext uri="{FF2B5EF4-FFF2-40B4-BE49-F238E27FC236}">
                    <a16:creationId xmlns:a16="http://schemas.microsoft.com/office/drawing/2014/main" id="{B8074EF6-3EE7-48A1-847B-0542E8858C96}"/>
                  </a:ext>
                </a:extLst>
              </p:cNvPr>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a:extLst>
                  <a:ext uri="{FF2B5EF4-FFF2-40B4-BE49-F238E27FC236}">
                    <a16:creationId xmlns:a16="http://schemas.microsoft.com/office/drawing/2014/main" id="{E7068A64-1280-4B95-A3A9-EA5E9ABB1D6C}"/>
                  </a:ext>
                </a:extLst>
              </p:cNvPr>
              <p:cNvSpPr/>
              <p:nvPr/>
            </p:nvSpPr>
            <p:spPr>
              <a:xfrm>
                <a:off x="7937222" y="4317275"/>
                <a:ext cx="3131832" cy="1082953"/>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Azure compute</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branch to branch</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9" name="Freeform 539">
                <a:extLst>
                  <a:ext uri="{FF2B5EF4-FFF2-40B4-BE49-F238E27FC236}">
                    <a16:creationId xmlns:a16="http://schemas.microsoft.com/office/drawing/2014/main" id="{CCF38267-03B5-4AA6-9B07-521EEAECE848}"/>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pic>
          <p:nvPicPr>
            <p:cNvPr id="10" name="Picture 2">
              <a:extLst>
                <a:ext uri="{FF2B5EF4-FFF2-40B4-BE49-F238E27FC236}">
                  <a16:creationId xmlns:a16="http://schemas.microsoft.com/office/drawing/2014/main" id="{67768E2A-6D09-46C4-9DA4-E6DAE8FC78EB}"/>
                </a:ext>
              </a:extLst>
            </p:cNvPr>
            <p:cNvPicPr>
              <a:picLocks noChangeAspect="1" noChangeArrowheads="1"/>
            </p:cNvPicPr>
            <p:nvPr/>
          </p:nvPicPr>
          <p:blipFill>
            <a:blip r:embed="rId4" cstate="hqprint">
              <a:lum bright="100000" contrast="100000"/>
              <a:extLst>
                <a:ext uri="{28A0092B-C50C-407E-A947-70E740481C1C}">
                  <a14:useLocalDpi xmlns:a14="http://schemas.microsoft.com/office/drawing/2010/main"/>
                </a:ext>
              </a:extLst>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a:extLst>
              <a:ext uri="{FF2B5EF4-FFF2-40B4-BE49-F238E27FC236}">
                <a16:creationId xmlns:a16="http://schemas.microsoft.com/office/drawing/2014/main" id="{2D384240-7D50-4CD6-BA27-3E288B5D1807}"/>
              </a:ext>
            </a:extLst>
          </p:cNvPr>
          <p:cNvGrpSpPr/>
          <p:nvPr/>
        </p:nvGrpSpPr>
        <p:grpSpPr>
          <a:xfrm>
            <a:off x="979251" y="3138946"/>
            <a:ext cx="10544867" cy="1105721"/>
            <a:chOff x="312739" y="3159809"/>
            <a:chExt cx="10756314" cy="1127893"/>
          </a:xfrm>
        </p:grpSpPr>
        <p:sp>
          <p:nvSpPr>
            <p:cNvPr id="23" name="Rectangle 22">
              <a:extLst>
                <a:ext uri="{FF2B5EF4-FFF2-40B4-BE49-F238E27FC236}">
                  <a16:creationId xmlns:a16="http://schemas.microsoft.com/office/drawing/2014/main" id="{090971A7-B8D6-45AA-B7E6-3F22E85E58DD}"/>
                </a:ext>
              </a:extLst>
            </p:cNvPr>
            <p:cNvSpPr/>
            <p:nvPr/>
          </p:nvSpPr>
          <p:spPr>
            <a:xfrm>
              <a:off x="312739" y="3159817"/>
              <a:ext cx="5573712"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71FF7A52-6698-49E7-92FE-3BB91EFE22B8}"/>
                </a:ext>
              </a:extLst>
            </p:cNvPr>
            <p:cNvGrpSpPr/>
            <p:nvPr/>
          </p:nvGrpSpPr>
          <p:grpSpPr>
            <a:xfrm>
              <a:off x="312739" y="3159809"/>
              <a:ext cx="7604838" cy="1127893"/>
              <a:chOff x="2916922" y="5310943"/>
              <a:chExt cx="8816693" cy="980720"/>
            </a:xfrm>
          </p:grpSpPr>
          <p:sp>
            <p:nvSpPr>
              <p:cNvPr id="29" name="Freeform 28">
                <a:extLst>
                  <a:ext uri="{FF2B5EF4-FFF2-40B4-BE49-F238E27FC236}">
                    <a16:creationId xmlns:a16="http://schemas.microsoft.com/office/drawing/2014/main" id="{EF0A7D4D-9FC4-47C5-B527-B34BE10E02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0" name="Freeform 29">
                <a:extLst>
                  <a:ext uri="{FF2B5EF4-FFF2-40B4-BE49-F238E27FC236}">
                    <a16:creationId xmlns:a16="http://schemas.microsoft.com/office/drawing/2014/main" id="{AF27E3A5-A377-4A84-930E-E2866EAE0B7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31" name="Picture 6" descr="\\magnum\Projects\Microsoft\Cloud Power FY12\Design\Icons\PNGs\Server_2.png">
                <a:extLst>
                  <a:ext uri="{FF2B5EF4-FFF2-40B4-BE49-F238E27FC236}">
                    <a16:creationId xmlns:a16="http://schemas.microsoft.com/office/drawing/2014/main" id="{9263AD9D-1E19-425C-9C66-E92A928A3E23}"/>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32" name="Rectangle 31">
                <a:extLst>
                  <a:ext uri="{FF2B5EF4-FFF2-40B4-BE49-F238E27FC236}">
                    <a16:creationId xmlns:a16="http://schemas.microsoft.com/office/drawing/2014/main" id="{DD6DA522-8715-48AE-A596-EAE124E89AF7}"/>
                  </a:ext>
                </a:extLst>
              </p:cNvPr>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Secure point-to-site VPN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33" name="Straight Connector 32">
                <a:extLst>
                  <a:ext uri="{FF2B5EF4-FFF2-40B4-BE49-F238E27FC236}">
                    <a16:creationId xmlns:a16="http://schemas.microsoft.com/office/drawing/2014/main" id="{FF59BA3B-C403-4A32-A9C9-C2976CC7FA94}"/>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62FC784-16A4-4F40-866B-464E542F9BEE}"/>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a:extLst>
                <a:ext uri="{FF2B5EF4-FFF2-40B4-BE49-F238E27FC236}">
                  <a16:creationId xmlns:a16="http://schemas.microsoft.com/office/drawing/2014/main" id="{1B80CE8A-9ECF-41C4-9D57-CB04FE00B81B}"/>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875F1534-0001-47AB-95F1-1D5AA8931BC5}"/>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27" name="Rectangle 77">
              <a:extLst>
                <a:ext uri="{FF2B5EF4-FFF2-40B4-BE49-F238E27FC236}">
                  <a16:creationId xmlns:a16="http://schemas.microsoft.com/office/drawing/2014/main" id="{581CEDED-6EAB-488F-B492-B21CE5A17843}"/>
                </a:ext>
              </a:extLst>
            </p:cNvPr>
            <p:cNvSpPr/>
            <p:nvPr/>
          </p:nvSpPr>
          <p:spPr>
            <a:xfrm>
              <a:off x="7937222" y="3160484"/>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6FC2B02D-2E52-4668-9401-D15CCC860193}"/>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62F962C-8F70-4133-990B-42C7095A71DD}"/>
              </a:ext>
            </a:extLst>
          </p:cNvPr>
          <p:cNvGrpSpPr/>
          <p:nvPr/>
        </p:nvGrpSpPr>
        <p:grpSpPr>
          <a:xfrm>
            <a:off x="979250" y="5371030"/>
            <a:ext cx="10937110" cy="1195458"/>
            <a:chOff x="312738" y="4914899"/>
            <a:chExt cx="11156422" cy="1219429"/>
          </a:xfrm>
        </p:grpSpPr>
        <p:sp>
          <p:nvSpPr>
            <p:cNvPr id="36" name="Rectangle 35">
              <a:extLst>
                <a:ext uri="{FF2B5EF4-FFF2-40B4-BE49-F238E27FC236}">
                  <a16:creationId xmlns:a16="http://schemas.microsoft.com/office/drawing/2014/main" id="{D73CC85D-6569-473B-8D57-C4BB99771960}"/>
                </a:ext>
              </a:extLst>
            </p:cNvPr>
            <p:cNvSpPr/>
            <p:nvPr/>
          </p:nvSpPr>
          <p:spPr>
            <a:xfrm>
              <a:off x="312738" y="4977547"/>
              <a:ext cx="5559375" cy="1089275"/>
            </a:xfrm>
            <a:prstGeom prst="rect">
              <a:avLst/>
            </a:prstGeom>
            <a:solidFill>
              <a:srgbClr val="002050">
                <a:lumMod val="50000"/>
                <a:lumOff val="50000"/>
              </a:srgbClr>
            </a:solidFill>
            <a:ln w="38100" cap="sq"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w="76200">
                  <a:solidFill>
                    <a:srgbClr val="505050"/>
                  </a:solidFill>
                </a:ln>
                <a:solidFill>
                  <a:srgbClr val="1A1A1A"/>
                </a:solidFill>
                <a:effectLst/>
                <a:uLnTx/>
                <a:uFillTx/>
                <a:latin typeface="Segoe UI"/>
                <a:ea typeface="+mn-ea"/>
                <a:cs typeface="Segoe UI" panose="020B0502040204020203" pitchFamily="34" charset="0"/>
              </a:endParaRPr>
            </a:p>
          </p:txBody>
        </p:sp>
        <p:sp>
          <p:nvSpPr>
            <p:cNvPr id="37" name="Freeform 36">
              <a:extLst>
                <a:ext uri="{FF2B5EF4-FFF2-40B4-BE49-F238E27FC236}">
                  <a16:creationId xmlns:a16="http://schemas.microsoft.com/office/drawing/2014/main" id="{5C47FE3C-DF7E-479F-A248-0E3BBD91322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38" name="Freeform 37">
              <a:extLst>
                <a:ext uri="{FF2B5EF4-FFF2-40B4-BE49-F238E27FC236}">
                  <a16:creationId xmlns:a16="http://schemas.microsoft.com/office/drawing/2014/main" id="{A3AC6654-E637-43F4-B200-E6BAA1E98F62}"/>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39" name="Group 38">
              <a:extLst>
                <a:ext uri="{FF2B5EF4-FFF2-40B4-BE49-F238E27FC236}">
                  <a16:creationId xmlns:a16="http://schemas.microsoft.com/office/drawing/2014/main" id="{E8300DFE-B635-43CC-9AFE-52CEDD6ED67D}"/>
                </a:ext>
              </a:extLst>
            </p:cNvPr>
            <p:cNvGrpSpPr/>
            <p:nvPr/>
          </p:nvGrpSpPr>
          <p:grpSpPr>
            <a:xfrm>
              <a:off x="881372" y="5053813"/>
              <a:ext cx="549467" cy="750287"/>
              <a:chOff x="5293615" y="2293499"/>
              <a:chExt cx="1189325" cy="1488408"/>
            </a:xfrm>
          </p:grpSpPr>
          <p:pic>
            <p:nvPicPr>
              <p:cNvPr id="47" name="Picture 2">
                <a:extLst>
                  <a:ext uri="{FF2B5EF4-FFF2-40B4-BE49-F238E27FC236}">
                    <a16:creationId xmlns:a16="http://schemas.microsoft.com/office/drawing/2014/main" id="{37307720-46DF-4B19-A210-AEB149DE7B98}"/>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a:extLst>
                  <a:ext uri="{FF2B5EF4-FFF2-40B4-BE49-F238E27FC236}">
                    <a16:creationId xmlns:a16="http://schemas.microsoft.com/office/drawing/2014/main" id="{2C6C811E-CEFB-412D-BBA6-4772FE21A8CB}"/>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DA00A552-EEFC-4B91-AD97-10D2E498E6F8}"/>
                </a:ext>
              </a:extLst>
            </p:cNvPr>
            <p:cNvPicPr>
              <a:picLocks noChangeAspect="1" noChangeArrowheads="1"/>
            </p:cNvPicPr>
            <p:nvPr/>
          </p:nvPicPr>
          <p:blipFill>
            <a:blip r:embed="rId6" cstate="hqprint">
              <a:lum bright="100000" contrast="100000"/>
              <a:extLst>
                <a:ext uri="{28A0092B-C50C-407E-A947-70E740481C1C}">
                  <a14:useLocalDpi xmlns:a14="http://schemas.microsoft.com/office/drawing/2010/main"/>
                </a:ext>
              </a:extLst>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a:extLst>
                <a:ext uri="{FF2B5EF4-FFF2-40B4-BE49-F238E27FC236}">
                  <a16:creationId xmlns:a16="http://schemas.microsoft.com/office/drawing/2014/main" id="{9603BCC1-CBD1-4418-AFED-09940903EF12}"/>
                </a:ext>
              </a:extLst>
            </p:cNvPr>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a:extLst>
                <a:ext uri="{FF2B5EF4-FFF2-40B4-BE49-F238E27FC236}">
                  <a16:creationId xmlns:a16="http://schemas.microsoft.com/office/drawing/2014/main" id="{86C83212-6C2C-4C11-83DC-69E648220564}"/>
                </a:ext>
              </a:extLst>
            </p:cNvPr>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ExpressRoute</a:t>
              </a: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private connectivity</a:t>
              </a:r>
            </a:p>
          </p:txBody>
        </p:sp>
        <p:cxnSp>
          <p:nvCxnSpPr>
            <p:cNvPr id="43" name="Straight Connector 42">
              <a:extLst>
                <a:ext uri="{FF2B5EF4-FFF2-40B4-BE49-F238E27FC236}">
                  <a16:creationId xmlns:a16="http://schemas.microsoft.com/office/drawing/2014/main" id="{8850CCA6-FD3E-464C-B27E-1DF826CE8D67}"/>
                </a:ext>
              </a:extLst>
            </p:cNvPr>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a:extLst>
                <a:ext uri="{FF2B5EF4-FFF2-40B4-BE49-F238E27FC236}">
                  <a16:creationId xmlns:a16="http://schemas.microsoft.com/office/drawing/2014/main" id="{5C47270B-F69A-4B39-9E8E-0F0046517F3B}"/>
                </a:ext>
              </a:extLst>
            </p:cNvPr>
            <p:cNvSpPr/>
            <p:nvPr/>
          </p:nvSpPr>
          <p:spPr>
            <a:xfrm>
              <a:off x="7937222" y="4977545"/>
              <a:ext cx="3131831"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Mission critical workloads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Backup/DR, media, HPC</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to all Azure services</a:t>
              </a:r>
            </a:p>
          </p:txBody>
        </p:sp>
        <p:sp>
          <p:nvSpPr>
            <p:cNvPr id="45" name="Rectangle 44">
              <a:extLst>
                <a:ext uri="{FF2B5EF4-FFF2-40B4-BE49-F238E27FC236}">
                  <a16:creationId xmlns:a16="http://schemas.microsoft.com/office/drawing/2014/main" id="{9DA5D23C-F258-433F-9876-5CB80A6951E7}"/>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49"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46" name="Freeform 539">
              <a:extLst>
                <a:ext uri="{FF2B5EF4-FFF2-40B4-BE49-F238E27FC236}">
                  <a16:creationId xmlns:a16="http://schemas.microsoft.com/office/drawing/2014/main" id="{9018F592-E9A1-440D-9EC0-0DDDEB70E4D8}"/>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E3616D2D-5357-43B3-8B56-ECB2A0284AA4}"/>
              </a:ext>
            </a:extLst>
          </p:cNvPr>
          <p:cNvGrpSpPr/>
          <p:nvPr/>
        </p:nvGrpSpPr>
        <p:grpSpPr>
          <a:xfrm>
            <a:off x="985991" y="2009661"/>
            <a:ext cx="10538127" cy="1105721"/>
            <a:chOff x="319615" y="1973262"/>
            <a:chExt cx="10749438" cy="1127893"/>
          </a:xfrm>
        </p:grpSpPr>
        <p:sp>
          <p:nvSpPr>
            <p:cNvPr id="50" name="Rectangle 49">
              <a:extLst>
                <a:ext uri="{FF2B5EF4-FFF2-40B4-BE49-F238E27FC236}">
                  <a16:creationId xmlns:a16="http://schemas.microsoft.com/office/drawing/2014/main" id="{AED884B9-0477-4C28-A910-4DB574ADD84D}"/>
                </a:ext>
              </a:extLst>
            </p:cNvPr>
            <p:cNvSpPr/>
            <p:nvPr/>
          </p:nvSpPr>
          <p:spPr>
            <a:xfrm>
              <a:off x="319615" y="1973270"/>
              <a:ext cx="5566835" cy="1096285"/>
            </a:xfrm>
            <a:prstGeom prst="rect">
              <a:avLst/>
            </a:prstGeom>
            <a:solidFill>
              <a:srgbClr val="002050">
                <a:lumMod val="50000"/>
                <a:lumOff val="50000"/>
              </a:srgb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1" name="Group 50">
              <a:extLst>
                <a:ext uri="{FF2B5EF4-FFF2-40B4-BE49-F238E27FC236}">
                  <a16:creationId xmlns:a16="http://schemas.microsoft.com/office/drawing/2014/main" id="{FF3D709F-C839-44B2-ADE3-9EF3F910B169}"/>
                </a:ext>
              </a:extLst>
            </p:cNvPr>
            <p:cNvGrpSpPr/>
            <p:nvPr/>
          </p:nvGrpSpPr>
          <p:grpSpPr>
            <a:xfrm>
              <a:off x="319616" y="1973262"/>
              <a:ext cx="7604838" cy="1127893"/>
              <a:chOff x="2916922" y="5310943"/>
              <a:chExt cx="8816693" cy="980720"/>
            </a:xfrm>
          </p:grpSpPr>
          <p:sp>
            <p:nvSpPr>
              <p:cNvPr id="56" name="Freeform 55">
                <a:extLst>
                  <a:ext uri="{FF2B5EF4-FFF2-40B4-BE49-F238E27FC236}">
                    <a16:creationId xmlns:a16="http://schemas.microsoft.com/office/drawing/2014/main" id="{F7338715-8A1F-4BCC-B9A6-4ED752738B47}"/>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5C2D91">
                  <a:lumMod val="40000"/>
                  <a:lumOff val="6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7" name="Freeform 56">
                <a:extLst>
                  <a:ext uri="{FF2B5EF4-FFF2-40B4-BE49-F238E27FC236}">
                    <a16:creationId xmlns:a16="http://schemas.microsoft.com/office/drawing/2014/main" id="{4FBE38D7-D318-49E5-8675-1A9767BFDF49}"/>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CDF4FF">
                  <a:lumMod val="50000"/>
                </a:srgbClr>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2"/>
                  </a:buBlip>
                  <a:tabLst/>
                  <a:defRPr/>
                </a:pPr>
                <a:endParaRPr kumimoji="0" lang="en-US" sz="2353"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pic>
            <p:nvPicPr>
              <p:cNvPr id="58" name="Picture 6" descr="\\magnum\Projects\Microsoft\Cloud Power FY12\Design\Icons\PNGs\Server_2.png">
                <a:extLst>
                  <a:ext uri="{FF2B5EF4-FFF2-40B4-BE49-F238E27FC236}">
                    <a16:creationId xmlns:a16="http://schemas.microsoft.com/office/drawing/2014/main" id="{B3239230-36A5-4988-939B-E1651F040438}"/>
                  </a:ext>
                </a:extLst>
              </p:cNvPr>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10053562" y="5310943"/>
                <a:ext cx="980722" cy="980720"/>
              </a:xfrm>
              <a:prstGeom prst="rect">
                <a:avLst/>
              </a:prstGeom>
              <a:noFill/>
            </p:spPr>
          </p:pic>
          <p:sp>
            <p:nvSpPr>
              <p:cNvPr id="59" name="Rectangle 58">
                <a:extLst>
                  <a:ext uri="{FF2B5EF4-FFF2-40B4-BE49-F238E27FC236}">
                    <a16:creationId xmlns:a16="http://schemas.microsoft.com/office/drawing/2014/main" id="{49B721EA-467B-473E-88E0-C89A096FB786}"/>
                  </a:ext>
                </a:extLst>
              </p:cNvPr>
              <p:cNvSpPr/>
              <p:nvPr/>
            </p:nvSpPr>
            <p:spPr>
              <a:xfrm>
                <a:off x="5853434" y="5671198"/>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Internet connectivity</a:t>
                </a:r>
                <a:endParaRPr kumimoji="0" lang="en-US" sz="117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cxnSp>
            <p:nvCxnSpPr>
              <p:cNvPr id="60" name="Straight Connector 59">
                <a:extLst>
                  <a:ext uri="{FF2B5EF4-FFF2-40B4-BE49-F238E27FC236}">
                    <a16:creationId xmlns:a16="http://schemas.microsoft.com/office/drawing/2014/main" id="{168F7939-607E-4E8F-8EA9-824D186945D2}"/>
                  </a:ext>
                </a:extLst>
              </p:cNvPr>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a:extLst>
                  <a:ext uri="{FF2B5EF4-FFF2-40B4-BE49-F238E27FC236}">
                    <a16:creationId xmlns:a16="http://schemas.microsoft.com/office/drawing/2014/main" id="{E4E06727-44B6-4634-B58E-39137F8A4C58}"/>
                  </a:ext>
                </a:extLst>
              </p:cNvPr>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a:extLst>
                <a:ext uri="{FF2B5EF4-FFF2-40B4-BE49-F238E27FC236}">
                  <a16:creationId xmlns:a16="http://schemas.microsoft.com/office/drawing/2014/main" id="{22666A2B-9864-4B70-9AF5-4ECDE71937A7}"/>
                </a:ext>
              </a:extLst>
            </p:cNvPr>
            <p:cNvPicPr>
              <a:picLocks noChangeAspect="1" noChangeArrowheads="1"/>
            </p:cNvPicPr>
            <p:nvPr/>
          </p:nvPicPr>
          <p:blipFill>
            <a:blip r:embed="rId3" cstate="hqprint">
              <a:lum bright="100000" contrast="100000"/>
              <a:extLst>
                <a:ext uri="{28A0092B-C50C-407E-A947-70E740481C1C}">
                  <a14:useLocalDpi xmlns:a14="http://schemas.microsoft.com/office/drawing/2010/main"/>
                </a:ext>
              </a:extLst>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9220A64D-5945-4405-A12C-898069EA8DD6}"/>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505050">
                    <a:alpha val="58000"/>
                  </a:srgbClr>
                </a:gs>
                <a:gs pos="100000">
                  <a:srgbClr val="505050"/>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54" name="Rectangle 77">
              <a:extLst>
                <a:ext uri="{FF2B5EF4-FFF2-40B4-BE49-F238E27FC236}">
                  <a16:creationId xmlns:a16="http://schemas.microsoft.com/office/drawing/2014/main" id="{4586DA3F-F4DD-4745-8F17-41D19A9B9731}"/>
                </a:ext>
              </a:extLst>
            </p:cNvPr>
            <p:cNvSpPr/>
            <p:nvPr/>
          </p:nvSpPr>
          <p:spPr>
            <a:xfrm>
              <a:off x="7944099" y="1973937"/>
              <a:ext cx="3124954"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Connect from anywhere</a:t>
              </a:r>
            </a:p>
          </p:txBody>
        </p:sp>
        <p:sp>
          <p:nvSpPr>
            <p:cNvPr id="55" name="Freeform 539">
              <a:extLst>
                <a:ext uri="{FF2B5EF4-FFF2-40B4-BE49-F238E27FC236}">
                  <a16:creationId xmlns:a16="http://schemas.microsoft.com/office/drawing/2014/main" id="{72A371C3-70BD-4A4E-B480-7A8A971F7F5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9681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36175DA-0E60-EC42-9CE3-0C37FBA6D188}"/>
              </a:ext>
            </a:extLst>
          </p:cNvPr>
          <p:cNvSpPr/>
          <p:nvPr/>
        </p:nvSpPr>
        <p:spPr bwMode="auto">
          <a:xfrm>
            <a:off x="303318" y="904672"/>
            <a:ext cx="6724499" cy="222497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360CFC-3C5C-4BE0-89F2-3FE3B086ED19}"/>
              </a:ext>
            </a:extLst>
          </p:cNvPr>
          <p:cNvSpPr>
            <a:spLocks noGrp="1"/>
          </p:cNvSpPr>
          <p:nvPr>
            <p:ph type="title"/>
          </p:nvPr>
        </p:nvSpPr>
        <p:spPr>
          <a:xfrm>
            <a:off x="1071539" y="116839"/>
            <a:ext cx="4614002" cy="618631"/>
          </a:xfrm>
        </p:spPr>
        <p:txBody>
          <a:bodyPr/>
          <a:lstStyle/>
          <a:p>
            <a:r>
              <a:rPr lang="en-US" sz="3600"/>
              <a:t>Azure ExpressRoute</a:t>
            </a:r>
          </a:p>
        </p:txBody>
      </p:sp>
      <p:sp>
        <p:nvSpPr>
          <p:cNvPr id="4" name="Rectangle 3">
            <a:extLst>
              <a:ext uri="{FF2B5EF4-FFF2-40B4-BE49-F238E27FC236}">
                <a16:creationId xmlns:a16="http://schemas.microsoft.com/office/drawing/2014/main" id="{635D5F02-5156-47A0-BB74-964D3C109638}"/>
              </a:ext>
            </a:extLst>
          </p:cNvPr>
          <p:cNvSpPr/>
          <p:nvPr/>
        </p:nvSpPr>
        <p:spPr bwMode="auto">
          <a:xfrm>
            <a:off x="6644554" y="4683370"/>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AE3297F4-22CD-4C14-8797-866C86A9AB9A}"/>
              </a:ext>
            </a:extLst>
          </p:cNvPr>
          <p:cNvCxnSpPr>
            <a:cxnSpLocks/>
            <a:stCxn id="20" idx="0"/>
          </p:cNvCxnSpPr>
          <p:nvPr/>
        </p:nvCxnSpPr>
        <p:spPr>
          <a:xfrm flipV="1">
            <a:off x="5613308" y="5124181"/>
            <a:ext cx="72234"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44B195-BD3F-4FB8-8570-F0E042AF3E33}"/>
              </a:ext>
            </a:extLst>
          </p:cNvPr>
          <p:cNvSpPr/>
          <p:nvPr/>
        </p:nvSpPr>
        <p:spPr bwMode="auto">
          <a:xfrm>
            <a:off x="2281319" y="4069998"/>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8" name="Freeform 539">
            <a:extLst>
              <a:ext uri="{FF2B5EF4-FFF2-40B4-BE49-F238E27FC236}">
                <a16:creationId xmlns:a16="http://schemas.microsoft.com/office/drawing/2014/main" id="{4C285372-7D40-4798-8B8D-95D0141B9C9B}"/>
              </a:ext>
            </a:extLst>
          </p:cNvPr>
          <p:cNvSpPr>
            <a:spLocks noChangeAspect="1"/>
          </p:cNvSpPr>
          <p:nvPr/>
        </p:nvSpPr>
        <p:spPr bwMode="auto">
          <a:xfrm>
            <a:off x="303318" y="3266668"/>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9" name="Freeform 78">
            <a:extLst>
              <a:ext uri="{FF2B5EF4-FFF2-40B4-BE49-F238E27FC236}">
                <a16:creationId xmlns:a16="http://schemas.microsoft.com/office/drawing/2014/main" id="{F1FCFF61-C79F-492A-8E6F-226300B6FF41}"/>
              </a:ext>
            </a:extLst>
          </p:cNvPr>
          <p:cNvSpPr>
            <a:spLocks noEditPoints="1"/>
          </p:cNvSpPr>
          <p:nvPr/>
        </p:nvSpPr>
        <p:spPr bwMode="black">
          <a:xfrm>
            <a:off x="1061949" y="4142104"/>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E6BC6D8-126B-46ED-B576-809103AA66E8}"/>
              </a:ext>
            </a:extLst>
          </p:cNvPr>
          <p:cNvSpPr txBox="1"/>
          <p:nvPr/>
        </p:nvSpPr>
        <p:spPr>
          <a:xfrm>
            <a:off x="825902" y="3601760"/>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Customer’s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Network</a:t>
            </a:r>
            <a:endParaRPr kumimoji="0" 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60" name="Rectangle 59">
            <a:extLst>
              <a:ext uri="{FF2B5EF4-FFF2-40B4-BE49-F238E27FC236}">
                <a16:creationId xmlns:a16="http://schemas.microsoft.com/office/drawing/2014/main" id="{0EE10BE4-CE63-47A4-A037-7B2AA658BB70}"/>
              </a:ext>
            </a:extLst>
          </p:cNvPr>
          <p:cNvSpPr/>
          <p:nvPr/>
        </p:nvSpPr>
        <p:spPr bwMode="auto">
          <a:xfrm rot="16200000">
            <a:off x="7258993" y="3115758"/>
            <a:ext cx="843495" cy="12851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1" name="Right Arrow 62">
            <a:extLst>
              <a:ext uri="{FF2B5EF4-FFF2-40B4-BE49-F238E27FC236}">
                <a16:creationId xmlns:a16="http://schemas.microsoft.com/office/drawing/2014/main" id="{630DE330-A9C6-42E6-B8C7-A215472BF1C0}"/>
              </a:ext>
            </a:extLst>
          </p:cNvPr>
          <p:cNvSpPr/>
          <p:nvPr/>
        </p:nvSpPr>
        <p:spPr bwMode="auto">
          <a:xfrm>
            <a:off x="7616484" y="2630058"/>
            <a:ext cx="1100682" cy="275401"/>
          </a:xfrm>
          <a:prstGeom prst="rightArrow">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015A31AC-D5CB-4938-9CED-4AC279F9BEC8}"/>
              </a:ext>
            </a:extLst>
          </p:cNvPr>
          <p:cNvSpPr/>
          <p:nvPr/>
        </p:nvSpPr>
        <p:spPr bwMode="auto">
          <a:xfrm rot="16200000">
            <a:off x="7207422" y="5376634"/>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9" name="Right Arrow 65">
            <a:extLst>
              <a:ext uri="{FF2B5EF4-FFF2-40B4-BE49-F238E27FC236}">
                <a16:creationId xmlns:a16="http://schemas.microsoft.com/office/drawing/2014/main" id="{383D02BA-4166-4839-A889-EDFC06EC8704}"/>
              </a:ext>
            </a:extLst>
          </p:cNvPr>
          <p:cNvSpPr/>
          <p:nvPr/>
        </p:nvSpPr>
        <p:spPr bwMode="auto">
          <a:xfrm>
            <a:off x="7627337" y="5685802"/>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3" name="Rectangle 50">
            <a:extLst>
              <a:ext uri="{FF2B5EF4-FFF2-40B4-BE49-F238E27FC236}">
                <a16:creationId xmlns:a16="http://schemas.microsoft.com/office/drawing/2014/main" id="{B396EF50-ABBD-46AB-A0C8-BBCDC3994F04}"/>
              </a:ext>
            </a:extLst>
          </p:cNvPr>
          <p:cNvSpPr/>
          <p:nvPr/>
        </p:nvSpPr>
        <p:spPr bwMode="auto">
          <a:xfrm>
            <a:off x="491977" y="6226104"/>
            <a:ext cx="273743" cy="269393"/>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99E1EC1D-F68F-4727-B221-AD145C78D7D1}"/>
              </a:ext>
            </a:extLst>
          </p:cNvPr>
          <p:cNvSpPr txBox="1"/>
          <p:nvPr/>
        </p:nvSpPr>
        <p:spPr>
          <a:xfrm>
            <a:off x="957008" y="6275594"/>
            <a:ext cx="3021661"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Azure Private Peering for Virtual Networks</a:t>
            </a:r>
          </a:p>
        </p:txBody>
      </p:sp>
      <p:sp>
        <p:nvSpPr>
          <p:cNvPr id="15" name="Rectangle 53">
            <a:extLst>
              <a:ext uri="{FF2B5EF4-FFF2-40B4-BE49-F238E27FC236}">
                <a16:creationId xmlns:a16="http://schemas.microsoft.com/office/drawing/2014/main" id="{953966A7-E0FD-4800-A6B0-188D98B1B477}"/>
              </a:ext>
            </a:extLst>
          </p:cNvPr>
          <p:cNvSpPr/>
          <p:nvPr/>
        </p:nvSpPr>
        <p:spPr bwMode="auto">
          <a:xfrm>
            <a:off x="494915" y="5823148"/>
            <a:ext cx="270805" cy="280817"/>
          </a:xfrm>
          <a:prstGeom prst="rect">
            <a:avLst/>
          </a:prstGeom>
          <a:solidFill>
            <a:srgbClr val="F37521"/>
          </a:solidFill>
          <a:ln>
            <a:solidFill>
              <a:schemeClr val="accent4">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6A5A3C33-538C-447D-AAAB-983C2B9C43B8}"/>
              </a:ext>
            </a:extLst>
          </p:cNvPr>
          <p:cNvSpPr txBox="1"/>
          <p:nvPr/>
        </p:nvSpPr>
        <p:spPr>
          <a:xfrm>
            <a:off x="972243" y="5811549"/>
            <a:ext cx="5123757"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Microsoft Peering for Dynamics 365, Azure public services (public IPs)</a:t>
            </a:r>
          </a:p>
        </p:txBody>
      </p:sp>
      <p:sp>
        <p:nvSpPr>
          <p:cNvPr id="50" name="Rectangle 49">
            <a:extLst>
              <a:ext uri="{FF2B5EF4-FFF2-40B4-BE49-F238E27FC236}">
                <a16:creationId xmlns:a16="http://schemas.microsoft.com/office/drawing/2014/main" id="{1378EFBC-A4B2-4FDA-9888-DB91526E0D4D}"/>
              </a:ext>
            </a:extLst>
          </p:cNvPr>
          <p:cNvSpPr/>
          <p:nvPr/>
        </p:nvSpPr>
        <p:spPr bwMode="auto">
          <a:xfrm>
            <a:off x="6632828" y="3952630"/>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F9D9517-2263-4A0A-9A6D-E78BC2E63D3A}"/>
              </a:ext>
            </a:extLst>
          </p:cNvPr>
          <p:cNvSpPr/>
          <p:nvPr/>
        </p:nvSpPr>
        <p:spPr bwMode="auto">
          <a:xfrm>
            <a:off x="6625144" y="3772407"/>
            <a:ext cx="402673" cy="96700"/>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4454628-F111-4E35-8CDE-53565C8E275E}"/>
              </a:ext>
            </a:extLst>
          </p:cNvPr>
          <p:cNvGrpSpPr/>
          <p:nvPr/>
        </p:nvGrpSpPr>
        <p:grpSpPr>
          <a:xfrm>
            <a:off x="4590477" y="3623063"/>
            <a:ext cx="2186685" cy="520585"/>
            <a:chOff x="4703061" y="1391920"/>
            <a:chExt cx="2186685" cy="520585"/>
          </a:xfrm>
        </p:grpSpPr>
        <p:sp>
          <p:nvSpPr>
            <p:cNvPr id="55" name="Rectangle 8">
              <a:extLst>
                <a:ext uri="{FF2B5EF4-FFF2-40B4-BE49-F238E27FC236}">
                  <a16:creationId xmlns:a16="http://schemas.microsoft.com/office/drawing/2014/main" id="{A0241BDE-1213-4C97-94C2-C7AE3909184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56" name="Oval 18">
              <a:extLst>
                <a:ext uri="{FF2B5EF4-FFF2-40B4-BE49-F238E27FC236}">
                  <a16:creationId xmlns:a16="http://schemas.microsoft.com/office/drawing/2014/main" id="{FBB754EC-E764-4912-8C54-6DC7D35CBB30}"/>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7" name="Oval 18">
              <a:extLst>
                <a:ext uri="{FF2B5EF4-FFF2-40B4-BE49-F238E27FC236}">
                  <a16:creationId xmlns:a16="http://schemas.microsoft.com/office/drawing/2014/main" id="{46FCA54E-2B8B-4879-A43E-4B620106254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53" name="Freeform 74">
            <a:extLst>
              <a:ext uri="{FF2B5EF4-FFF2-40B4-BE49-F238E27FC236}">
                <a16:creationId xmlns:a16="http://schemas.microsoft.com/office/drawing/2014/main" id="{2AD3132B-1366-4E76-B298-84D835F68E27}"/>
              </a:ext>
            </a:extLst>
          </p:cNvPr>
          <p:cNvSpPr/>
          <p:nvPr/>
        </p:nvSpPr>
        <p:spPr bwMode="auto">
          <a:xfrm>
            <a:off x="4238945" y="3767285"/>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54" name="Freeform 76">
            <a:extLst>
              <a:ext uri="{FF2B5EF4-FFF2-40B4-BE49-F238E27FC236}">
                <a16:creationId xmlns:a16="http://schemas.microsoft.com/office/drawing/2014/main" id="{59811323-61D6-4149-B530-DA4D940F3501}"/>
              </a:ext>
            </a:extLst>
          </p:cNvPr>
          <p:cNvSpPr/>
          <p:nvPr/>
        </p:nvSpPr>
        <p:spPr bwMode="auto">
          <a:xfrm>
            <a:off x="4250216" y="3957578"/>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63A8365-14E6-4BE6-BDE8-34065135C68C}"/>
              </a:ext>
            </a:extLst>
          </p:cNvPr>
          <p:cNvSpPr/>
          <p:nvPr/>
        </p:nvSpPr>
        <p:spPr bwMode="auto">
          <a:xfrm>
            <a:off x="6571393" y="4512220"/>
            <a:ext cx="496201" cy="94113"/>
          </a:xfrm>
          <a:prstGeom prst="rect">
            <a:avLst/>
          </a:pr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0A40814-4379-4D0C-B6B3-8973DA438ED4}"/>
              </a:ext>
            </a:extLst>
          </p:cNvPr>
          <p:cNvGrpSpPr/>
          <p:nvPr/>
        </p:nvGrpSpPr>
        <p:grpSpPr>
          <a:xfrm>
            <a:off x="4582788" y="4389588"/>
            <a:ext cx="2186685" cy="520585"/>
            <a:chOff x="4703061" y="1391920"/>
            <a:chExt cx="2186685" cy="520585"/>
          </a:xfrm>
        </p:grpSpPr>
        <p:sp>
          <p:nvSpPr>
            <p:cNvPr id="47" name="Rectangle 8">
              <a:extLst>
                <a:ext uri="{FF2B5EF4-FFF2-40B4-BE49-F238E27FC236}">
                  <a16:creationId xmlns:a16="http://schemas.microsoft.com/office/drawing/2014/main" id="{21C11B05-A3A5-452F-883B-BE69EBFAC2E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48" name="Oval 18">
              <a:extLst>
                <a:ext uri="{FF2B5EF4-FFF2-40B4-BE49-F238E27FC236}">
                  <a16:creationId xmlns:a16="http://schemas.microsoft.com/office/drawing/2014/main" id="{74A7C2DE-287B-4F9E-BCAE-284F6D10B90C}"/>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9" name="Oval 18">
              <a:extLst>
                <a:ext uri="{FF2B5EF4-FFF2-40B4-BE49-F238E27FC236}">
                  <a16:creationId xmlns:a16="http://schemas.microsoft.com/office/drawing/2014/main" id="{025CD2C6-14DE-4A28-B708-8199B612D58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45" name="Freeform 118">
            <a:extLst>
              <a:ext uri="{FF2B5EF4-FFF2-40B4-BE49-F238E27FC236}">
                <a16:creationId xmlns:a16="http://schemas.microsoft.com/office/drawing/2014/main" id="{424CB0E4-BEEC-42FF-A451-50A1942D4462}"/>
              </a:ext>
            </a:extLst>
          </p:cNvPr>
          <p:cNvSpPr/>
          <p:nvPr/>
        </p:nvSpPr>
        <p:spPr bwMode="auto">
          <a:xfrm>
            <a:off x="4256458" y="4520036"/>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F37521"/>
          </a:solidFill>
          <a:ln w="10795" cap="flat" cmpd="sng" algn="ctr">
            <a:solidFill>
              <a:schemeClr val="accent4"/>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46" name="Freeform 120">
            <a:extLst>
              <a:ext uri="{FF2B5EF4-FFF2-40B4-BE49-F238E27FC236}">
                <a16:creationId xmlns:a16="http://schemas.microsoft.com/office/drawing/2014/main" id="{A8E801C5-3941-466F-B176-C848A78341CE}"/>
              </a:ext>
            </a:extLst>
          </p:cNvPr>
          <p:cNvSpPr/>
          <p:nvPr/>
        </p:nvSpPr>
        <p:spPr bwMode="auto">
          <a:xfrm>
            <a:off x="4242527" y="4700657"/>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E679E33A-B1CC-4196-9B6B-1B607395424C}"/>
              </a:ext>
            </a:extLst>
          </p:cNvPr>
          <p:cNvSpPr txBox="1"/>
          <p:nvPr/>
        </p:nvSpPr>
        <p:spPr>
          <a:xfrm>
            <a:off x="4655930" y="5067343"/>
            <a:ext cx="19147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ExpressRoute Circuit</a:t>
            </a:r>
          </a:p>
        </p:txBody>
      </p:sp>
      <p:cxnSp>
        <p:nvCxnSpPr>
          <p:cNvPr id="21" name="Straight Arrow Connector 20">
            <a:extLst>
              <a:ext uri="{FF2B5EF4-FFF2-40B4-BE49-F238E27FC236}">
                <a16:creationId xmlns:a16="http://schemas.microsoft.com/office/drawing/2014/main" id="{278E2E4F-853D-4B3E-9C15-0CC35C984781}"/>
              </a:ext>
            </a:extLst>
          </p:cNvPr>
          <p:cNvCxnSpPr>
            <a:cxnSpLocks/>
            <a:stCxn id="20" idx="0"/>
          </p:cNvCxnSpPr>
          <p:nvPr/>
        </p:nvCxnSpPr>
        <p:spPr>
          <a:xfrm flipV="1">
            <a:off x="5613308" y="4143648"/>
            <a:ext cx="79923"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E20835C-3035-4D7F-BDC2-F8681CEAD235}"/>
              </a:ext>
            </a:extLst>
          </p:cNvPr>
          <p:cNvSpPr/>
          <p:nvPr/>
        </p:nvSpPr>
        <p:spPr>
          <a:xfrm>
            <a:off x="590232" y="3445063"/>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DB424F24-3407-4BA8-AEA0-607ECF2436B0}"/>
              </a:ext>
            </a:extLst>
          </p:cNvPr>
          <p:cNvSpPr/>
          <p:nvPr/>
        </p:nvSpPr>
        <p:spPr>
          <a:xfrm>
            <a:off x="7054783"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Microsoft Edge</a:t>
            </a:r>
          </a:p>
        </p:txBody>
      </p:sp>
      <p:sp>
        <p:nvSpPr>
          <p:cNvPr id="25" name="Rectangle: Rounded Corners 24">
            <a:extLst>
              <a:ext uri="{FF2B5EF4-FFF2-40B4-BE49-F238E27FC236}">
                <a16:creationId xmlns:a16="http://schemas.microsoft.com/office/drawing/2014/main" id="{B0667E97-9AA6-4A68-AE48-EDBBC3BEF470}"/>
              </a:ext>
            </a:extLst>
          </p:cNvPr>
          <p:cNvSpPr/>
          <p:nvPr/>
        </p:nvSpPr>
        <p:spPr>
          <a:xfrm>
            <a:off x="3001447" y="3623063"/>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Partner Edge</a:t>
            </a:r>
          </a:p>
        </p:txBody>
      </p:sp>
      <p:sp>
        <p:nvSpPr>
          <p:cNvPr id="26" name="Rectangle: Rounded Corners 25">
            <a:extLst>
              <a:ext uri="{FF2B5EF4-FFF2-40B4-BE49-F238E27FC236}">
                <a16:creationId xmlns:a16="http://schemas.microsoft.com/office/drawing/2014/main" id="{B08D913F-25F5-4F14-B0EC-3ACDD8209C7C}"/>
              </a:ext>
            </a:extLst>
          </p:cNvPr>
          <p:cNvSpPr/>
          <p:nvPr/>
        </p:nvSpPr>
        <p:spPr>
          <a:xfrm>
            <a:off x="8737770" y="1980712"/>
            <a:ext cx="2377967" cy="15688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Calibri" panose="020F0502020204030204"/>
              <a:ea typeface="+mn-ea"/>
              <a:cs typeface="+mn-cs"/>
            </a:endParaRPr>
          </a:p>
        </p:txBody>
      </p:sp>
      <p:sp>
        <p:nvSpPr>
          <p:cNvPr id="27" name="Freeform 539">
            <a:extLst>
              <a:ext uri="{FF2B5EF4-FFF2-40B4-BE49-F238E27FC236}">
                <a16:creationId xmlns:a16="http://schemas.microsoft.com/office/drawing/2014/main" id="{76780866-4172-4AB9-8E57-B786EA29CC3F}"/>
              </a:ext>
            </a:extLst>
          </p:cNvPr>
          <p:cNvSpPr>
            <a:spLocks noChangeAspect="1"/>
          </p:cNvSpPr>
          <p:nvPr/>
        </p:nvSpPr>
        <p:spPr bwMode="auto">
          <a:xfrm>
            <a:off x="8489514" y="183082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37521"/>
          </a:solidFill>
          <a:ln w="38100">
            <a:solidFill>
              <a:schemeClr val="accent4"/>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BE96C91B-9D67-45C7-9E45-356D8C1B8D19}"/>
              </a:ext>
            </a:extLst>
          </p:cNvPr>
          <p:cNvSpPr/>
          <p:nvPr/>
        </p:nvSpPr>
        <p:spPr>
          <a:xfrm>
            <a:off x="8744335" y="5014759"/>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539">
            <a:extLst>
              <a:ext uri="{FF2B5EF4-FFF2-40B4-BE49-F238E27FC236}">
                <a16:creationId xmlns:a16="http://schemas.microsoft.com/office/drawing/2014/main" id="{E23F922E-5DB6-4610-AD7A-C7EAEB470665}"/>
              </a:ext>
            </a:extLst>
          </p:cNvPr>
          <p:cNvSpPr>
            <a:spLocks noChangeAspect="1"/>
          </p:cNvSpPr>
          <p:nvPr/>
        </p:nvSpPr>
        <p:spPr bwMode="auto">
          <a:xfrm>
            <a:off x="8492626" y="4865640"/>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527B5516-D198-436B-9274-8AD3E3FF0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902" y="2971276"/>
            <a:ext cx="368113" cy="362490"/>
          </a:xfrm>
          <a:prstGeom prst="rect">
            <a:avLst/>
          </a:prstGeom>
          <a:ln>
            <a:tailEnd type="triangle"/>
          </a:ln>
        </p:spPr>
      </p:pic>
      <p:pic>
        <p:nvPicPr>
          <p:cNvPr id="32" name="Picture 31">
            <a:extLst>
              <a:ext uri="{FF2B5EF4-FFF2-40B4-BE49-F238E27FC236}">
                <a16:creationId xmlns:a16="http://schemas.microsoft.com/office/drawing/2014/main" id="{151B61E9-A318-48DA-B09D-1D43154E2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1220" y="2396941"/>
            <a:ext cx="385478" cy="353491"/>
          </a:xfrm>
          <a:prstGeom prst="rect">
            <a:avLst/>
          </a:prstGeom>
          <a:ln>
            <a:tailEnd type="triangle"/>
          </a:ln>
        </p:spPr>
      </p:pic>
      <p:pic>
        <p:nvPicPr>
          <p:cNvPr id="33" name="Picture 32">
            <a:extLst>
              <a:ext uri="{FF2B5EF4-FFF2-40B4-BE49-F238E27FC236}">
                <a16:creationId xmlns:a16="http://schemas.microsoft.com/office/drawing/2014/main" id="{F0350C34-BEF6-4E91-AB41-A21B4BE443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3033" y="2407202"/>
            <a:ext cx="414780" cy="332968"/>
          </a:xfrm>
          <a:prstGeom prst="rect">
            <a:avLst/>
          </a:prstGeom>
          <a:ln>
            <a:tailEnd type="triangle"/>
          </a:ln>
        </p:spPr>
      </p:pic>
      <p:pic>
        <p:nvPicPr>
          <p:cNvPr id="34" name="Picture 33">
            <a:extLst>
              <a:ext uri="{FF2B5EF4-FFF2-40B4-BE49-F238E27FC236}">
                <a16:creationId xmlns:a16="http://schemas.microsoft.com/office/drawing/2014/main" id="{7DDD1BA4-3E56-4CBE-9B93-D8FC89082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4149" y="2401228"/>
            <a:ext cx="379890" cy="344916"/>
          </a:xfrm>
          <a:prstGeom prst="rect">
            <a:avLst/>
          </a:prstGeom>
          <a:ln>
            <a:tailEnd type="triangle"/>
          </a:ln>
        </p:spPr>
      </p:pic>
      <p:pic>
        <p:nvPicPr>
          <p:cNvPr id="35" name="Picture 34">
            <a:extLst>
              <a:ext uri="{FF2B5EF4-FFF2-40B4-BE49-F238E27FC236}">
                <a16:creationId xmlns:a16="http://schemas.microsoft.com/office/drawing/2014/main" id="{59510EDB-A3D9-4F8E-AD5A-9F9066ACA8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53066" y="2995656"/>
            <a:ext cx="322672" cy="313730"/>
          </a:xfrm>
          <a:prstGeom prst="rect">
            <a:avLst/>
          </a:prstGeom>
        </p:spPr>
      </p:pic>
      <p:pic>
        <p:nvPicPr>
          <p:cNvPr id="36" name="Picture 35">
            <a:extLst>
              <a:ext uri="{FF2B5EF4-FFF2-40B4-BE49-F238E27FC236}">
                <a16:creationId xmlns:a16="http://schemas.microsoft.com/office/drawing/2014/main" id="{E69FDCE6-65D4-4E04-A679-1BB05D4C1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0789" y="2980865"/>
            <a:ext cx="343312" cy="343312"/>
          </a:xfrm>
          <a:prstGeom prst="rect">
            <a:avLst/>
          </a:prstGeom>
        </p:spPr>
      </p:pic>
      <p:grpSp>
        <p:nvGrpSpPr>
          <p:cNvPr id="37" name="Group 36">
            <a:extLst>
              <a:ext uri="{FF2B5EF4-FFF2-40B4-BE49-F238E27FC236}">
                <a16:creationId xmlns:a16="http://schemas.microsoft.com/office/drawing/2014/main" id="{4F22183E-A75C-4199-91D6-8392A080BB4D}"/>
              </a:ext>
            </a:extLst>
          </p:cNvPr>
          <p:cNvGrpSpPr/>
          <p:nvPr/>
        </p:nvGrpSpPr>
        <p:grpSpPr>
          <a:xfrm>
            <a:off x="9063340" y="5286792"/>
            <a:ext cx="1492673" cy="1085752"/>
            <a:chOff x="8979942" y="4782794"/>
            <a:chExt cx="1492673" cy="1085752"/>
          </a:xfrm>
        </p:grpSpPr>
        <p:sp>
          <p:nvSpPr>
            <p:cNvPr id="38" name="Rectangle 37">
              <a:extLst>
                <a:ext uri="{FF2B5EF4-FFF2-40B4-BE49-F238E27FC236}">
                  <a16:creationId xmlns:a16="http://schemas.microsoft.com/office/drawing/2014/main" id="{89EAFDD4-E42B-4EF0-A795-2654F1B9F166}"/>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ounded Rectangle 48">
              <a:extLst>
                <a:ext uri="{FF2B5EF4-FFF2-40B4-BE49-F238E27FC236}">
                  <a16:creationId xmlns:a16="http://schemas.microsoft.com/office/drawing/2014/main" id="{8A415AB7-0787-4790-A626-4E2A2BAB025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A40E24DE-D106-4433-83D3-CE2F9AEC2AE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41" name="Picture 40">
              <a:extLst>
                <a:ext uri="{FF2B5EF4-FFF2-40B4-BE49-F238E27FC236}">
                  <a16:creationId xmlns:a16="http://schemas.microsoft.com/office/drawing/2014/main" id="{B6207951-D2E3-4DC8-8127-527CB60F31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7782" y="5073865"/>
              <a:ext cx="280435" cy="224114"/>
            </a:xfrm>
            <a:prstGeom prst="rect">
              <a:avLst/>
            </a:prstGeom>
            <a:solidFill>
              <a:srgbClr val="0078D7">
                <a:lumMod val="40000"/>
                <a:lumOff val="60000"/>
              </a:srgbClr>
            </a:solidFill>
          </p:spPr>
        </p:pic>
        <p:pic>
          <p:nvPicPr>
            <p:cNvPr id="42" name="Picture 41">
              <a:extLst>
                <a:ext uri="{FF2B5EF4-FFF2-40B4-BE49-F238E27FC236}">
                  <a16:creationId xmlns:a16="http://schemas.microsoft.com/office/drawing/2014/main" id="{976599DB-EC54-4C6D-A850-8991860A92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79624" y="5240236"/>
              <a:ext cx="280435" cy="224114"/>
            </a:xfrm>
            <a:prstGeom prst="rect">
              <a:avLst/>
            </a:prstGeom>
            <a:solidFill>
              <a:srgbClr val="0078D7">
                <a:lumMod val="40000"/>
                <a:lumOff val="60000"/>
              </a:srgbClr>
            </a:solidFill>
          </p:spPr>
        </p:pic>
      </p:grpSp>
      <p:sp>
        <p:nvSpPr>
          <p:cNvPr id="62" name="TextBox 61">
            <a:extLst>
              <a:ext uri="{FF2B5EF4-FFF2-40B4-BE49-F238E27FC236}">
                <a16:creationId xmlns:a16="http://schemas.microsoft.com/office/drawing/2014/main" id="{93C3C90B-6308-4858-B064-B4DAEF41A8D1}"/>
              </a:ext>
            </a:extLst>
          </p:cNvPr>
          <p:cNvSpPr txBox="1"/>
          <p:nvPr/>
        </p:nvSpPr>
        <p:spPr>
          <a:xfrm>
            <a:off x="630318" y="1107288"/>
            <a:ext cx="7388147" cy="1604504"/>
          </a:xfrm>
          <a:prstGeom prst="rect">
            <a:avLst/>
          </a:prstGeom>
          <a:noFill/>
        </p:spPr>
        <p:txBody>
          <a:bodyPr wrap="square" lIns="182857" tIns="146285" rIns="182857" bIns="146285" rtlCol="0">
            <a:noAutofit/>
          </a:bodyPr>
          <a:lstStyle/>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Private connectivity to Microsoft</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285750" marR="0" lvl="1" indent="-285750" algn="l" defTabSz="914367"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pic>
        <p:nvPicPr>
          <p:cNvPr id="63" name="Picture 62">
            <a:extLst>
              <a:ext uri="{FF2B5EF4-FFF2-40B4-BE49-F238E27FC236}">
                <a16:creationId xmlns:a16="http://schemas.microsoft.com/office/drawing/2014/main" id="{81F498C1-B1D4-A748-B715-C32B18ECF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239" y="238375"/>
            <a:ext cx="823983" cy="431218"/>
          </a:xfrm>
          <a:prstGeom prst="rect">
            <a:avLst/>
          </a:prstGeom>
        </p:spPr>
      </p:pic>
    </p:spTree>
    <p:extLst>
      <p:ext uri="{BB962C8B-B14F-4D97-AF65-F5344CB8AC3E}">
        <p14:creationId xmlns:p14="http://schemas.microsoft.com/office/powerpoint/2010/main" val="32891020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 name="Rectangle 527">
            <a:extLst>
              <a:ext uri="{FF2B5EF4-FFF2-40B4-BE49-F238E27FC236}">
                <a16:creationId xmlns:a16="http://schemas.microsoft.com/office/drawing/2014/main" id="{BBB5FDC8-ABA1-42BB-BE4C-766BBBB8D7E3}"/>
              </a:ext>
            </a:extLst>
          </p:cNvPr>
          <p:cNvSpPr/>
          <p:nvPr/>
        </p:nvSpPr>
        <p:spPr bwMode="auto">
          <a:xfrm>
            <a:off x="0" y="5919522"/>
            <a:ext cx="12192000" cy="975738"/>
          </a:xfrm>
          <a:prstGeom prst="rect">
            <a:avLst/>
          </a:prstGeom>
          <a:solidFill>
            <a:srgbClr val="F375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200+ ExpressRoute Partners</a:t>
            </a:r>
          </a:p>
        </p:txBody>
      </p:sp>
      <p:grpSp>
        <p:nvGrpSpPr>
          <p:cNvPr id="4" name="Graphic 2">
            <a:extLst>
              <a:ext uri="{FF2B5EF4-FFF2-40B4-BE49-F238E27FC236}">
                <a16:creationId xmlns:a16="http://schemas.microsoft.com/office/drawing/2014/main" id="{EEE74323-75B4-44C3-B40B-6B9EBFC4D2C2}"/>
              </a:ext>
            </a:extLst>
          </p:cNvPr>
          <p:cNvGrpSpPr/>
          <p:nvPr/>
        </p:nvGrpSpPr>
        <p:grpSpPr>
          <a:xfrm>
            <a:off x="1757879" y="69669"/>
            <a:ext cx="9320817" cy="5662334"/>
            <a:chOff x="536335" y="1235801"/>
            <a:chExt cx="5191832" cy="3054545"/>
          </a:xfrm>
          <a:solidFill>
            <a:schemeClr val="accent6">
              <a:lumMod val="90000"/>
            </a:schemeClr>
          </a:solidFill>
        </p:grpSpPr>
        <p:sp>
          <p:nvSpPr>
            <p:cNvPr id="97" name="Freeform: Shape 96">
              <a:extLst>
                <a:ext uri="{FF2B5EF4-FFF2-40B4-BE49-F238E27FC236}">
                  <a16:creationId xmlns:a16="http://schemas.microsoft.com/office/drawing/2014/main" id="{A8FB57AB-7FC4-40FA-B34A-6854A3E4BD7F}"/>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8B7D464-396E-4735-B5B1-902789F3F148}"/>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2FB9D9DC-2836-4939-8227-30EC7FFEE2B6}"/>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C7987E3F-6FE1-450C-B261-405088F80886}"/>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BA0B0E80-CF43-443D-9749-CD82DE9A22A8}"/>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64D0EC8-76D7-4226-8FE2-A78EA7B9A6CA}"/>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6F42F590-C22D-490C-B596-4DF85035B2E2}"/>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9A36A5AF-B8B9-48FB-B6AD-E6CB2A0E4153}"/>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213C2880-C0DE-4329-85B2-C09399C8EE0E}"/>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B40E79AD-4612-4350-BDE6-867BFD0D9E93}"/>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40B165B2-3A32-45AA-B3AF-CC02C90FECB5}"/>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D5787D8-7252-41B9-B562-F1EC559ECCB8}"/>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5F53238D-D030-4258-9A72-927948AFFC9C}"/>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35234FB-A80B-4759-B067-BE7B0EC79BE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FD1EF7E8-B68A-450E-AB5E-16353D902F50}"/>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C45C4AAD-7ED4-4B4F-A2ED-81BBD6DC4561}"/>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F2D7255F-C8B1-495F-A6A1-F1CA33B43457}"/>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06567948-0970-4227-8712-98E3F34F84A2}"/>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44F398F2-3147-4485-A718-64EB748EEE4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2900753A-0282-494C-BDB6-CD152B92572D}"/>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7262A7FB-B98A-4072-BCAA-BE5B2A0D08B6}"/>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4070026-E5FF-4BE7-A8F9-7F7284DB1F42}"/>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04C5184-95FC-49B4-A18C-3D5055DCC0D5}"/>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E49BEAE1-7C3A-4269-8EB9-AC5C66E9413C}"/>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66F6F7D8-EF44-4516-91D1-EE0EE0369A9A}"/>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0DAC7924-0DDB-4A54-AF21-78DA5394585B}"/>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65E883F2-B3D9-4D7E-83A8-0C3B71DFBB67}"/>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7DBBE589-8A4A-4F3D-BD60-4772DA35B20F}"/>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7E30FF52-636D-40B4-A2C3-CEE7483BEE7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D92928B2-558C-4C5B-9D52-AC38356A739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0D7A3631-F47B-4C9F-A74D-9A99299ADE4E}"/>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DCD3B12-67B4-4359-8F17-C5E8BC9DDA6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AF335ED4-6633-412D-BC18-3D07A297DBC1}"/>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5C1A99E9-D13A-4C54-B174-6702229C5FCC}"/>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4B90EF4-2D1E-4F08-AD7D-AF88A7B45BA9}"/>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B6AFDB43-00C3-4865-9437-C232A12297C7}"/>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47B4780C-9306-472D-BCFD-8334780D0D9F}"/>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79030BD9-C621-480A-AC4B-A2268CE44C26}"/>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A8A62CFB-F6FD-4578-A5E6-0D344160E60A}"/>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7EA6FE65-06AA-4322-997C-0965F822908A}"/>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4227C924-73BC-4B10-AA5C-7EE4477F69E2}"/>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7F8AC768-5CFD-48F4-B0BB-ECD6604ABEFF}"/>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BD0EABEA-F20F-40A1-81EB-25B58865CC67}"/>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B5C8DE36-A6B9-4491-B461-92C2CD56BE6C}"/>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72C1364-FEF5-4AC9-BA97-4C2E774AD557}"/>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5E9E23C7-E2B9-410D-9FD5-9EC73A7BF281}"/>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9CB6F664-0EAD-4650-8B0C-5CD77DB8B6E0}"/>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57B308D4-E1D6-4193-9B44-9D04014CD9E9}"/>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3AB3226E-EC38-49B0-806D-9A6E4C7A0812}"/>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F6519F61-5C87-42EA-82A5-F8118BDB776B}"/>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3338F307-8A1D-4FB9-A6C5-6FB5CD0C9449}"/>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71576FA-64E9-42C3-901A-CBC96A760848}"/>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430412E4-3CAB-4B6E-A858-AE4FE423E5D9}"/>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908E5534-A555-415D-9CC6-23BA49B670E6}"/>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40E122B0-2BBD-474F-90A7-153154EAA371}"/>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229881AD-1676-429D-B40F-AF8AFD4B9C7E}"/>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44C4C6F5-2D98-406D-800C-50118892F88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A5E43AEA-9F8B-41CB-BE9C-191A9136C818}"/>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B203E4D2-FBF9-4032-B26C-2953B62090FC}"/>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49B5D783-0511-42B0-AB7D-90BDF6DB6006}"/>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6BCF0ED9-5101-4CA3-B594-2C3E03997020}"/>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60A82731-84F6-4185-A273-8D062DC7ED0C}"/>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E458BB61-086A-46F8-96CA-C52AB3316AEC}"/>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FBA928D-4EEE-4468-9DC3-2B48950AFEA6}"/>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4838FB1C-8F44-46E2-9858-8B9BDFFA3DF2}"/>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72BDD792-A98E-4115-817B-786E44E4D6B6}"/>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5E08BC86-7A46-4C4C-AD6E-B98D0D32412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35868FB5-9FA2-484C-800E-2EC3781FF939}"/>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C0D964EB-F388-4DD6-B8CE-FD290AB87546}"/>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3E089B61-0290-4575-8885-5B801F065C76}"/>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ED46ED9F-EDA7-48FB-829F-FE8CDF994E9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DB7AE033-D1EB-43AC-99EC-B3C1B6F56412}"/>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4D3B57F-BDF7-4596-B3D2-CA8CAF7EBF8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0A844918-6CB3-41D7-8FFC-D5E1BE104A79}"/>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25F58F18-4721-473A-A30B-90ED80D264E7}"/>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CD5D1C8-5A2F-4D37-90D1-CB2E4995711E}"/>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DB7B593-BFF7-449E-A37D-60119FA91C86}"/>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CD45EFD1-1463-499F-905C-3A33A1817154}"/>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CAD5B7D7-EA17-4B21-862A-34612BBF0E99}"/>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E5C0628C-6350-4317-BB12-D7AA0C4E18F1}"/>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6C2F94EA-8B59-4D9D-A5E3-C1FFDC5E9D9D}"/>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CF687457-82EF-4C3F-A9D2-614D0711E7CB}"/>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356DCB94-39EF-49F9-9067-4B0272A190A4}"/>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900CA075-36CC-4CA2-AE22-0550E87564C6}"/>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820DC206-7B51-429C-8873-2C676A3D3E2B}"/>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487EE960-BC1A-4377-8407-AD0302D7DA7E}"/>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621FF42C-FB0E-46C1-924B-A22EF03360A7}"/>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BBF9993F-6A89-4BB2-A5D1-3824A1145751}"/>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555ED818-D4BD-46BB-A448-AD806A3D592D}"/>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BA73E740-B08C-4508-A03E-F1F2B67651F0}"/>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7831ADF3-259C-409B-8E6F-E6ABFD4CDCAA}"/>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307E42DD-F042-4C30-91C5-FC7B2B7EFF56}"/>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B0D6C17C-0347-4086-8B3E-C4D3C2C560D5}"/>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42F0C58-0566-489E-8327-0EAED5CD9008}"/>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CF30A9C5-9065-4AC8-815F-C524FBFA4D51}"/>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581B070C-ECDD-4F15-8085-97711DAF640B}"/>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48CF99FB-2E0C-4612-84A9-E17601D73E89}"/>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13ED177E-655D-495C-BAA2-C192A8B1298A}"/>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235D73B8-495D-47E2-B390-5BA711242BFF}"/>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46E633C-2DFF-41E1-A18F-7E8B5FC50A1D}"/>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EC8C7738-EBFC-46BA-9312-D101358D425E}"/>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E20EE7C1-D87B-4503-8121-57FC535B44A2}"/>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FFD3DB6-B0BD-45E9-890D-BEEBC640ACF9}"/>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F95E8ED3-FA8C-4051-B159-82F705287137}"/>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5A7EC455-F629-4DBD-B507-2F8C04CD118C}"/>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3D1C4098-4400-4744-B74A-DF62AB6E7BA5}"/>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F99DA89A-F784-45AE-BF30-E491411B8B2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ADB44345-5E54-416E-B4F7-A5FB7EC9FC6F}"/>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2CBCC98B-233E-42BE-A9BA-338D69476437}"/>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65E5400-4F66-45C4-9345-B569A5CE2A28}"/>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3013E7DE-C049-4231-9467-EA633F252840}"/>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DB7AFE92-4024-4D59-A0F3-833F4D8C0A54}"/>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FBB31B4C-509A-483E-8ED7-F696E1762F4A}"/>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62312587-49D1-485D-89DA-30CB26DFABD8}"/>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43E6D5DC-4015-4F77-9E8A-63B7AA4D75DD}"/>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00424F09-CB32-4895-976A-F6BC9DCB3E73}"/>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8D545C4-997E-4C9F-8133-915359AF158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10DB68E9-8639-4D11-A480-C4B308B5487C}"/>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CFA23B2B-CD17-407D-B344-0D707695B893}"/>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DE3527AD-B154-4631-83C8-F17098C4E9BB}"/>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D81F6290-11BE-4B45-97F3-A8622847327A}"/>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77EBD452-9CB9-4F35-9A21-884BAB0653A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72FE5AE4-167E-4520-B922-FB8028BB9822}"/>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B2F3FA74-CD7E-4BA2-BDD0-354C7CAAA197}"/>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2CAF990F-D743-4AAF-86FB-94AE77CC7BD1}"/>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0E3C3833-E5A2-4A45-A7F7-C5105B30A250}"/>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58F842EC-B4BE-498B-AC57-F1E7C3354174}"/>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7E352F05-BC24-4CEF-8CBC-436721010B3A}"/>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79F78D83-D273-4025-90D2-5B88F810562A}"/>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6EE15299-30D2-4651-8E80-DF2543030263}"/>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38F193BC-9225-4970-AF8A-22CD943D82BC}"/>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93C9953-B46F-4195-AB0B-C2D8A68A33E7}"/>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B931ABE6-7C64-4A48-B132-1A9B0FAA9C87}"/>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2F3584C-E076-4B84-AA8B-7F9AD2B1DFAE}"/>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87B4A256-86A3-4B0C-A59D-0986D5931AA2}"/>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A7150B5-1C99-47CC-A448-6230033CF066}"/>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0487C67F-5D46-494F-9AFC-F9171756C5F4}"/>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30D11E9C-4650-49C0-B1C2-728AC66BB149}"/>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A863EF70-45A6-4958-8636-E0AE7B50ED9B}"/>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BA0CD023-DB74-4A3E-AD38-194631985C12}"/>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55F26F89-1FB0-4807-B4D7-3356ECDCDD15}"/>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8F51D8AC-7642-464A-B668-E38A006ADB65}"/>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14F84A7B-76CC-4FDB-B11C-EA4F2E930682}"/>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C4B3E86B-04FE-40C1-BD4E-5BDAFC7951E3}"/>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15901EC-1A75-488D-8AA5-48359A4564F7}"/>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39231F09-3586-46EF-9842-5451474269A2}"/>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1B455AD6-92A7-44BE-ACF6-3CFE096603C0}"/>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145232BD-E05C-4A03-AD58-582DEFC2E478}"/>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648D141B-E756-43D7-937D-0656A56B44AD}"/>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C5E00D1A-F892-4E4C-9167-7DD7F069DA41}"/>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BAF26FB-54C4-4B9D-BF05-B039EB9208C5}"/>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72D3EF5C-FC8A-442D-92C6-67385D1396E3}"/>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9BDF74C8-C663-452B-9AC5-647D99BF4C16}"/>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3258561A-D405-4FBA-BE33-485D57457ACA}"/>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18397048-F4C9-4279-8131-0A494400A22A}"/>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499DDD3-3625-4294-8C07-4BBD0E251A2E}"/>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71C80C81-49AA-4877-84C2-D13986CCF0CE}"/>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531C6905-0799-479E-BE3B-FAF4F5E2C51C}"/>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D3501F34-8ADD-4EBA-BB87-72B8CBD3840F}"/>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4CC26C48-1954-493A-9DEF-5BD1826533DD}"/>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6D467E0A-F50B-4F53-BFBB-196E96C597CF}"/>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9CDE214E-AB1A-461A-B08D-CF8275407B1A}"/>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AA848A38-42CC-4D99-A24C-7F48992E5B11}"/>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FAD20EF0-0577-4521-8E2F-33115AD50783}"/>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00D08AD7-A241-4B2D-BB9B-49A2E12F6494}"/>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E4F04B26-01D8-4EFB-A9AD-28875CFD9A1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5524E6EA-0BB8-44BA-883A-873920D40E50}"/>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E6718687-7C68-49AE-A757-587B0C2CC59B}"/>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125F7AD-1E89-44ED-858F-8E678F19BFE2}"/>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D54BFD72-AB32-470E-86BB-0C9A28A2A8A7}"/>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C2ACC9E-6F62-4A09-80CF-EFCA05408250}"/>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58D13B7A-2414-4EBF-882C-B5A3D94BFB9D}"/>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AF0FEDB1-1F63-4F05-9665-6AFF041B28E7}"/>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2D31678B-8F9F-4138-8E17-047AB9A8E159}"/>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6D22785C-4E7E-43FC-8F1A-794CA51333F0}"/>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DBB3D4EB-1FA9-4BD4-8748-48E8401E749F}"/>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6A50D5BE-BF7B-4643-A1A2-102321A9E54B}"/>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1674F6B3-2783-4DF0-89FF-2AD3F5C85612}"/>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396CE60D-0555-458C-B365-064C3D752BE0}"/>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F098AC42-53E6-43AF-9DDA-6A221535E864}"/>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4D01B5D9-DC3C-4636-9F0D-E1111CAE4D54}"/>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18600B7D-8691-4D3E-B501-BB88AC6C721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B7B0881C-8150-48AD-AAA1-C854D5636499}"/>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97043822-125F-4238-A269-0A47EAADAB9C}"/>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47A9EAA-2D59-455D-9058-B572C195E5AA}"/>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1B06791B-3744-4C72-882C-D536213257FC}"/>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7C5F2730-4775-4398-BAC9-EF7D447E28F7}"/>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D6A1CE10-CCB4-49CE-819A-5C67A95F2AEC}"/>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1223CB81-DA18-46AF-9A19-F2A7CD625BA1}"/>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984C7BD-67B1-47FB-978D-016BFE2C3061}"/>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674B2E8A-EA81-457D-AF29-6331EF39D017}"/>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F98E351B-755C-4A18-9D9B-E42ABF1D8D85}"/>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B03582E7-6EAE-483C-9C8E-A8BA93F2A70B}"/>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FBBD3B3F-8084-4F22-8E0B-F5FB295CE823}"/>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33D090-AA3B-481B-BDFF-79EA424CBA0C}"/>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5A327E88-169D-458F-BAAA-DACA60DC8D99}"/>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A16FB8E7-9C22-47DB-BDA0-1E2EE6D3112C}"/>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F2FA35DE-C140-4D3F-997E-78172EA82CE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F4B83725-36FC-4FC6-B33A-3FB2C6CA388E}"/>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480330CD-4EEC-4CC3-A99E-9B21DDF44AAC}"/>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E94A203-6025-4987-8355-F9A445C2BF89}"/>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59ACDF51-BBDB-456B-9CD2-A321685C52C5}"/>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1B42F13-44EE-4840-B734-59D02A0B8E99}"/>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09AE993-912B-4ECC-AB55-E9FAA72E8AAF}"/>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66FFE4A6-C657-4138-B5BC-E4337865FA64}"/>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E930FF3D-B91B-4CE5-993B-B2DAE6B9CC30}"/>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A3ACB2B8-49AC-434D-BED5-8D0641782454}"/>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DCFFF347-1B66-44AB-8A11-56982665A0D9}"/>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F411443F-80C1-48D8-9C54-35BF0A27EA9E}"/>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D99F2266-7638-426E-BACD-12D83EC929FA}"/>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99FF799F-1D4B-41A9-964F-3BEE8F737CE9}"/>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1F8BCC7-E173-4EB2-8473-F985DFED9E90}"/>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A4A920AB-5EFF-4F89-B61B-7D35E1E8550D}"/>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7A9073D3-13D8-4A7D-923A-6DE9175C49F1}"/>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906FF2C3-67AF-42A6-9EC5-E677111B0EE7}"/>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147FA205-9060-4E9A-BCC3-A830A8B42A10}"/>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F77C498F-CE2B-4A81-9499-7CC2C2A3CA4D}"/>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95AF6270-B863-4B0C-BC02-1D14027DC6B2}"/>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02ACBC4-B426-4C12-B67F-5EDDCD25B0D0}"/>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CC498402-EAC4-4A28-B63F-D9E27263DFE7}"/>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0895A8B0-0204-4CD5-A6D9-7140B70330F7}"/>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F05CCC73-0253-47C2-99B6-2D2C683F9386}"/>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8924A04D-975C-45A9-9A05-CB12BAD30DC5}"/>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BEBD4696-1A09-451B-B77D-320E91EBCA7E}"/>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C6BEDD50-2AB7-4FFE-87F6-89C73E38AB0D}"/>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C7E45A43-B128-4DA4-9AD1-8D42D9F70249}"/>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44144104-E3CF-47E1-B796-C4F7C474CE33}"/>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A0A16801-5070-4D42-8797-26BD07B9A513}"/>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CB3FACC4-8C56-4036-A734-475D46257C79}"/>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370C2E77-91F8-4082-87B0-F8D8BE1F43C0}"/>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FA80950-87F2-4DBD-8F49-CDD3F795A531}"/>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CB8212B9-8B21-4099-BF0E-C05AEB63B4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0898FA1E-353B-4EC1-9E42-159AE3FBB87B}"/>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E40FA451-6C20-4D36-BBEE-C842D5592DC3}"/>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03E6B2A6-4581-4D80-ACF0-4AB5F9B8C12F}"/>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600E7BEC-06FA-4722-91E5-58D0C70FAD94}"/>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B5CBABE-5048-464C-A761-D6D22C487C6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A5D4335C-EC74-4A2F-887B-9D7950C65442}"/>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A2C81008-8BE6-4DF0-9EFA-1FD208F32240}"/>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464F5606-8B47-4791-A511-C289D89F3132}"/>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81D2E350-ACF4-4B2C-8907-0FD1F1E830DB}"/>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3C3DDC0E-12D5-4B04-BF19-E83DA3B0F163}"/>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041480DC-7B70-4533-8391-6B8D4297BBB1}"/>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A6D627F0-3306-445F-91E7-DC4A5B94008B}"/>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49506A63-E7F4-4688-AF2B-3003153DFFA1}"/>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8F5218C-5B2C-4523-B65A-D144064D3153}"/>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DCAF8E56-D218-4F96-ADED-C93C36DE4AF8}"/>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D6A26FAF-4BE7-4DE9-8396-A0BFC6AA2D4A}"/>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929B1F7B-19CC-4CC6-9D11-8B647D2CF103}"/>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D2CFA273-566C-485D-A7FA-EB7B705982DB}"/>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C9B3C772-C5D7-42AA-8674-06F97B14532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20AB4D5D-2412-4897-A69E-89C040B55C94}"/>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311BB6EC-6A09-4BF4-AE94-4DF9D9CC1129}"/>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E7E56E07-D189-4FA6-8878-D5B7DEF7C71C}"/>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ABB32980-DA61-4307-9A91-FF4AE7DF4FDA}"/>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651A028E-0124-48BB-8B4B-83F94FACEE57}"/>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563ABB68-6196-477A-8C28-31341FE9B580}"/>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056E65C0-DC31-4D8B-9C91-934BD716CB2D}"/>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35B1799B-EAB7-407B-AAD5-AD64074206D2}"/>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1971481F-B30E-4556-AA48-5205AFAB6D13}"/>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F44E7704-C0B3-4D03-853C-05038D65DC1D}"/>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71D04E87-3A35-445F-B96B-0E6AA189056F}"/>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71C8824C-02B9-4774-8765-4716EF1940F8}"/>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4864DAA7-8144-42D5-9B5C-A2AB36B2C8E2}"/>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31031DA4-A62C-4B41-8D16-88DF8B1968B5}"/>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3BE1132D-2237-4EF7-83BC-CACE76E9C303}"/>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6102A13B-8444-4EA2-AAC9-2E483A375E68}"/>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D7A474B8-C31B-4FE3-8BDF-CF8538718199}"/>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BF2A55D4-B0B9-45BB-97DB-FFEA5B9617BD}"/>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98BAD1BA-A7A4-4C88-9773-2C61C413E5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4941AA21-C0E0-490F-A738-25B4AE4822B5}"/>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B4FE8432-0758-497F-AD2D-795B3EEB1240}"/>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07D6059A-CF7B-4124-B41B-61C0DD67FA8B}"/>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5625B85C-8DA3-4000-A9A1-065E3B7EAC12}"/>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190B85D2-6586-4B34-BBBF-D0B795E4A216}"/>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C635FC89-6183-46F2-86E0-9BB2F16234D2}"/>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DCA6BCF-0D25-407C-843B-14B386F41DE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0BE1AF07-9B99-450F-9ED5-4609BBA5090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AF32961D-81C7-443F-B7E7-42D2715184B2}"/>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108ACDC4-39E5-42A5-88CC-BF63BA9AAA5A}"/>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D2F9F001-533D-46F3-B448-C5E42390416E}"/>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4630AAED-9C85-4395-AD9A-20BB36C8C573}"/>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1C2B7CE2-90DF-4575-AACA-1E65EBA080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16BC5E27-F14E-456F-B347-5A8AC83FC4D0}"/>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0B9C80D-3ACA-40DA-812B-0E9BE52FAA84}"/>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389FA5C-2901-4BC0-A2C4-B40EF9047712}"/>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048A95D-7063-4402-AEE9-B7E76F881BA7}"/>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CAE115A5-F1F6-407A-87F2-CC9D8A584991}"/>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6B3D0D4F-39B3-428F-8906-CB9FA5A3E336}"/>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443FA10-811D-46BC-B1C0-17F2877F0D5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84744992-3FFE-4D7D-9116-E376B940744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107700B-79A6-43B1-A357-55E32013C84A}"/>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31059618-E737-4AB0-96FC-F9A3381EA961}"/>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F691307B-3387-4DDC-BBE6-ADA6F5EF04C9}"/>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CC43035-C24A-4D1D-A85E-7244666D33A2}"/>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1940F161-E035-4C3C-8A51-CDE426B64E47}"/>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CA8EB91-1B73-48F6-B576-F6CC2023922C}"/>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3E5B11ED-3ED8-43B7-9C37-2EE106682CC7}"/>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7BA2BF4A-4224-4351-A6D7-46EE24D93E38}"/>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7C8DEEBC-7746-4F24-8C91-363B4E124DE1}"/>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4A3E3632-F0C8-4949-8EE9-1E02CBDA1187}"/>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5C890D6F-4F59-43CB-ACCA-8CC043A80E93}"/>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8807B7F3-91BD-4955-AADF-7449100AC97A}"/>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96EEE3C-60B3-47E1-B43B-D8A35E7BB7DE}"/>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1D2BBB15-DA33-4097-B91C-697F75715AAB}"/>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604D3787-1067-4C11-860E-86C791C4C4F7}"/>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FBF84380-6C11-490B-A56C-463E4B9654BE}"/>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0B609BEE-104C-4B13-9338-799F246250EE}"/>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76D01CBD-C554-465D-BC2A-60404CAF3173}"/>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FA15EBBD-F6E7-4CFD-9D5B-BA856A70D5B3}"/>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EB049036-2D2A-45A3-A6A4-2897A015A645}"/>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5B21C3C2-6080-45FD-A592-BEF23AA04380}"/>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75CBABA8-81D6-4030-ABF7-D86FA47CCCC1}"/>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3CAEE734-463A-4CB9-9A10-8C9AB6366772}"/>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334140FB-2A3B-43BF-9668-45ADF409261C}"/>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CE80F525-093B-4C50-917E-6180E27C30AE}"/>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0AF85552-294D-4F49-8085-7BD253C143D6}"/>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CA4A574-B130-4BC8-818E-3BE63CAD0092}"/>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FEDE7534-5983-494C-B83A-50D6C9AEC1DD}"/>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2F3B1BA2-59FD-4650-91AE-A456D4EF9BCD}"/>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7561E28-87F0-4005-959E-8D84DD76D492}"/>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D3495976-6EF1-4791-A67D-30448CCD64F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9795820B-ACE4-4584-B9EB-A6554C049E70}"/>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C709B73D-7139-47A8-B265-1A83254F1D52}"/>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E22C6119-78DD-49DF-937B-0F74AEDEBC13}"/>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49E9F16-3563-44FE-8471-F04132E49448}"/>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87D64F71-C264-404B-A5BB-AA10CA91B526}"/>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891ACFB9-660D-40EA-A4E4-1B40AA331A37}"/>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4E5C9CD5-DB8D-44EF-9482-62EBCDA49466}"/>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A5FF9752-4B4C-476D-8B75-D03E6B225B64}"/>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94C2BCD-72FE-4E6F-8509-BD074040CD13}"/>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4D87FA44-057E-4BF7-AA9C-6EFD4EE3A26A}"/>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B1D6FE3E-F76D-4007-B444-09307243180D}"/>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BDA50CC2-E3A3-4058-AA76-789D4C9367FE}"/>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4DAA187F-FFC5-41F5-854C-F38CBA98AD87}"/>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110FACD1-E4B9-4809-9457-FF4271C80A93}"/>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Freeform: Shape 432">
              <a:extLst>
                <a:ext uri="{FF2B5EF4-FFF2-40B4-BE49-F238E27FC236}">
                  <a16:creationId xmlns:a16="http://schemas.microsoft.com/office/drawing/2014/main" id="{22B81220-589F-4FFE-BB84-7C80009EC539}"/>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41F27BAF-183E-459E-9946-A924FB54354E}"/>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DFD45C9D-4722-4349-8940-D99CDBF249F7}"/>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630A568C-2032-46F9-BA8A-DEAD3F111AD0}"/>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BDFD9D9F-F584-439A-BEBA-09833ECC3C5E}"/>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D96F7615-B7C6-4780-93F9-EADC439F1985}"/>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33646B29-8F64-40A5-9644-6B5FD90796F8}"/>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482A2E5E-F27A-486A-BECC-8D7A91CF6B9A}"/>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3B84BF0-93D2-41BC-97AA-C8CB72AD3121}"/>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9C75416F-CEBB-44C9-A1FE-C214B058C3BB}"/>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7D3B312A-B5EF-4153-862D-9758BA183091}"/>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F72F5573-BE2D-4394-BC42-B2C249D7FB7C}"/>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2ECCC4D4-A05A-4143-8152-064E2726493B}"/>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CE4071-8F63-45DD-96AC-06E6C0CC4F5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127BB3C-7112-495D-A213-863B5EE70301}"/>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Freeform: Shape 447">
              <a:extLst>
                <a:ext uri="{FF2B5EF4-FFF2-40B4-BE49-F238E27FC236}">
                  <a16:creationId xmlns:a16="http://schemas.microsoft.com/office/drawing/2014/main" id="{73269870-9793-4C76-9B6E-803AD2806E7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Freeform: Shape 448">
              <a:extLst>
                <a:ext uri="{FF2B5EF4-FFF2-40B4-BE49-F238E27FC236}">
                  <a16:creationId xmlns:a16="http://schemas.microsoft.com/office/drawing/2014/main" id="{A80544F9-515C-4EE7-9260-931B2D388E9D}"/>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Freeform: Shape 449">
              <a:extLst>
                <a:ext uri="{FF2B5EF4-FFF2-40B4-BE49-F238E27FC236}">
                  <a16:creationId xmlns:a16="http://schemas.microsoft.com/office/drawing/2014/main" id="{58D36378-4CBA-4137-B08E-FA7BAD0F991F}"/>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Freeform: Shape 450">
              <a:extLst>
                <a:ext uri="{FF2B5EF4-FFF2-40B4-BE49-F238E27FC236}">
                  <a16:creationId xmlns:a16="http://schemas.microsoft.com/office/drawing/2014/main" id="{57D87EEB-07BF-45A5-9E63-5F87E5B49993}"/>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Freeform: Shape 451">
              <a:extLst>
                <a:ext uri="{FF2B5EF4-FFF2-40B4-BE49-F238E27FC236}">
                  <a16:creationId xmlns:a16="http://schemas.microsoft.com/office/drawing/2014/main" id="{2E3AA9CC-B7D9-469A-A128-2D9B5CF687B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Freeform: Shape 452">
              <a:extLst>
                <a:ext uri="{FF2B5EF4-FFF2-40B4-BE49-F238E27FC236}">
                  <a16:creationId xmlns:a16="http://schemas.microsoft.com/office/drawing/2014/main" id="{433FEBCD-57F9-4E5E-B0C7-1DB249463311}"/>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Freeform: Shape 453">
              <a:extLst>
                <a:ext uri="{FF2B5EF4-FFF2-40B4-BE49-F238E27FC236}">
                  <a16:creationId xmlns:a16="http://schemas.microsoft.com/office/drawing/2014/main" id="{3C657A12-5A5A-4C7E-AE7B-90C05CBDA22E}"/>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Freeform: Shape 454">
              <a:extLst>
                <a:ext uri="{FF2B5EF4-FFF2-40B4-BE49-F238E27FC236}">
                  <a16:creationId xmlns:a16="http://schemas.microsoft.com/office/drawing/2014/main" id="{E66BB2AA-6277-40C6-BA4A-D68AD4B16242}"/>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Shape 455">
              <a:extLst>
                <a:ext uri="{FF2B5EF4-FFF2-40B4-BE49-F238E27FC236}">
                  <a16:creationId xmlns:a16="http://schemas.microsoft.com/office/drawing/2014/main" id="{E521F76D-2920-453A-BD85-9D8492FE0E69}"/>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Shape 456">
              <a:extLst>
                <a:ext uri="{FF2B5EF4-FFF2-40B4-BE49-F238E27FC236}">
                  <a16:creationId xmlns:a16="http://schemas.microsoft.com/office/drawing/2014/main" id="{A759C6BE-930E-4AEA-A40C-49F2A45E0A58}"/>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Shape 457">
              <a:extLst>
                <a:ext uri="{FF2B5EF4-FFF2-40B4-BE49-F238E27FC236}">
                  <a16:creationId xmlns:a16="http://schemas.microsoft.com/office/drawing/2014/main" id="{BE3D77B9-BE3A-49D1-BB17-53C50DC03268}"/>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D93F78E7-70BD-4AA1-8609-0E0456360D34}"/>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Shape 459">
              <a:extLst>
                <a:ext uri="{FF2B5EF4-FFF2-40B4-BE49-F238E27FC236}">
                  <a16:creationId xmlns:a16="http://schemas.microsoft.com/office/drawing/2014/main" id="{95E0EC73-7289-4F16-B243-6F4C5D883451}"/>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Shape 460">
              <a:extLst>
                <a:ext uri="{FF2B5EF4-FFF2-40B4-BE49-F238E27FC236}">
                  <a16:creationId xmlns:a16="http://schemas.microsoft.com/office/drawing/2014/main" id="{1DEAE078-FA29-49FC-BD08-81A5FF293667}"/>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Shape 461">
              <a:extLst>
                <a:ext uri="{FF2B5EF4-FFF2-40B4-BE49-F238E27FC236}">
                  <a16:creationId xmlns:a16="http://schemas.microsoft.com/office/drawing/2014/main" id="{F5CF24A3-C52C-4426-A89E-0EB1E1249C61}"/>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Shape 462">
              <a:extLst>
                <a:ext uri="{FF2B5EF4-FFF2-40B4-BE49-F238E27FC236}">
                  <a16:creationId xmlns:a16="http://schemas.microsoft.com/office/drawing/2014/main" id="{1E5E1EB1-2842-4F5D-A1EA-1FA357D8B1DE}"/>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Shape 463">
              <a:extLst>
                <a:ext uri="{FF2B5EF4-FFF2-40B4-BE49-F238E27FC236}">
                  <a16:creationId xmlns:a16="http://schemas.microsoft.com/office/drawing/2014/main" id="{9F56102C-7C71-41E3-ABB5-375BEB5BB6C6}"/>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Shape 464">
              <a:extLst>
                <a:ext uri="{FF2B5EF4-FFF2-40B4-BE49-F238E27FC236}">
                  <a16:creationId xmlns:a16="http://schemas.microsoft.com/office/drawing/2014/main" id="{8C57C4ED-36D5-4A87-8098-48417E745813}"/>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Shape 465">
              <a:extLst>
                <a:ext uri="{FF2B5EF4-FFF2-40B4-BE49-F238E27FC236}">
                  <a16:creationId xmlns:a16="http://schemas.microsoft.com/office/drawing/2014/main" id="{74E34C65-FC26-44F8-9D32-8436E7238351}"/>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Shape 466">
              <a:extLst>
                <a:ext uri="{FF2B5EF4-FFF2-40B4-BE49-F238E27FC236}">
                  <a16:creationId xmlns:a16="http://schemas.microsoft.com/office/drawing/2014/main" id="{A9A599E3-A14B-47B0-91AC-E7FBC15D8C9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Shape 467">
              <a:extLst>
                <a:ext uri="{FF2B5EF4-FFF2-40B4-BE49-F238E27FC236}">
                  <a16:creationId xmlns:a16="http://schemas.microsoft.com/office/drawing/2014/main" id="{E873C7DF-9AE3-452A-B8D4-E5A85D41DB16}"/>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Shape 468">
              <a:extLst>
                <a:ext uri="{FF2B5EF4-FFF2-40B4-BE49-F238E27FC236}">
                  <a16:creationId xmlns:a16="http://schemas.microsoft.com/office/drawing/2014/main" id="{12514280-A58D-4A40-B79F-DDBCC16A880E}"/>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Shape 469">
              <a:extLst>
                <a:ext uri="{FF2B5EF4-FFF2-40B4-BE49-F238E27FC236}">
                  <a16:creationId xmlns:a16="http://schemas.microsoft.com/office/drawing/2014/main" id="{C03198F6-365A-471B-9D04-FD4A590DA40C}"/>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Shape 470">
              <a:extLst>
                <a:ext uri="{FF2B5EF4-FFF2-40B4-BE49-F238E27FC236}">
                  <a16:creationId xmlns:a16="http://schemas.microsoft.com/office/drawing/2014/main" id="{6A1B51CD-CDD6-4CC6-AA28-30C185C7DCDA}"/>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Shape 471">
              <a:extLst>
                <a:ext uri="{FF2B5EF4-FFF2-40B4-BE49-F238E27FC236}">
                  <a16:creationId xmlns:a16="http://schemas.microsoft.com/office/drawing/2014/main" id="{B197F10C-4D81-49C4-8BCC-ED8FC6661535}"/>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Shape 472">
              <a:extLst>
                <a:ext uri="{FF2B5EF4-FFF2-40B4-BE49-F238E27FC236}">
                  <a16:creationId xmlns:a16="http://schemas.microsoft.com/office/drawing/2014/main" id="{753A3CAD-4EE0-4512-ABA7-72A5497483FE}"/>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Shape 473">
              <a:extLst>
                <a:ext uri="{FF2B5EF4-FFF2-40B4-BE49-F238E27FC236}">
                  <a16:creationId xmlns:a16="http://schemas.microsoft.com/office/drawing/2014/main" id="{EFB5D4A7-6B46-4E42-8362-5C864852A20A}"/>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Shape 474">
              <a:extLst>
                <a:ext uri="{FF2B5EF4-FFF2-40B4-BE49-F238E27FC236}">
                  <a16:creationId xmlns:a16="http://schemas.microsoft.com/office/drawing/2014/main" id="{F0F55103-8CA8-4A2B-AACF-D470F02CED36}"/>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Shape 475">
              <a:extLst>
                <a:ext uri="{FF2B5EF4-FFF2-40B4-BE49-F238E27FC236}">
                  <a16:creationId xmlns:a16="http://schemas.microsoft.com/office/drawing/2014/main" id="{5E56813F-D7C8-4E25-8C76-E77E8A52E29D}"/>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Shape 476">
              <a:extLst>
                <a:ext uri="{FF2B5EF4-FFF2-40B4-BE49-F238E27FC236}">
                  <a16:creationId xmlns:a16="http://schemas.microsoft.com/office/drawing/2014/main" id="{0BFB9B46-4E99-4B99-8283-38346A10DBC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Shape 477">
              <a:extLst>
                <a:ext uri="{FF2B5EF4-FFF2-40B4-BE49-F238E27FC236}">
                  <a16:creationId xmlns:a16="http://schemas.microsoft.com/office/drawing/2014/main" id="{F7226AD5-AF71-41EA-A23B-3B5D08DD49B0}"/>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Shape 478">
              <a:extLst>
                <a:ext uri="{FF2B5EF4-FFF2-40B4-BE49-F238E27FC236}">
                  <a16:creationId xmlns:a16="http://schemas.microsoft.com/office/drawing/2014/main" id="{5E5EEC2B-65E6-4232-81D7-20B888EF438B}"/>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Shape 479">
              <a:extLst>
                <a:ext uri="{FF2B5EF4-FFF2-40B4-BE49-F238E27FC236}">
                  <a16:creationId xmlns:a16="http://schemas.microsoft.com/office/drawing/2014/main" id="{119683FD-ECF2-4296-871C-C5AC31CD584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Shape 480">
              <a:extLst>
                <a:ext uri="{FF2B5EF4-FFF2-40B4-BE49-F238E27FC236}">
                  <a16:creationId xmlns:a16="http://schemas.microsoft.com/office/drawing/2014/main" id="{F482A944-7096-4333-B0C6-7E0C7A35570A}"/>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Shape 481">
              <a:extLst>
                <a:ext uri="{FF2B5EF4-FFF2-40B4-BE49-F238E27FC236}">
                  <a16:creationId xmlns:a16="http://schemas.microsoft.com/office/drawing/2014/main" id="{B5903646-460C-4F99-88DD-E6B478BA358C}"/>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Shape 482">
              <a:extLst>
                <a:ext uri="{FF2B5EF4-FFF2-40B4-BE49-F238E27FC236}">
                  <a16:creationId xmlns:a16="http://schemas.microsoft.com/office/drawing/2014/main" id="{AA497F21-073E-438D-A941-F40D0A529047}"/>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Shape 483">
              <a:extLst>
                <a:ext uri="{FF2B5EF4-FFF2-40B4-BE49-F238E27FC236}">
                  <a16:creationId xmlns:a16="http://schemas.microsoft.com/office/drawing/2014/main" id="{EB5677DA-11C2-4A77-8B78-2EF682450897}"/>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6F433733-DE75-46CC-A020-81239AF1E3BC}"/>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A3FF327B-E7CE-4C22-AE26-EA4BAD9CBD1C}"/>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9ECB5E0D-838A-4024-8F70-92CB35AA3BFD}"/>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Shape 487">
              <a:extLst>
                <a:ext uri="{FF2B5EF4-FFF2-40B4-BE49-F238E27FC236}">
                  <a16:creationId xmlns:a16="http://schemas.microsoft.com/office/drawing/2014/main" id="{89673997-45A2-478F-A4B5-932ADAB701FC}"/>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Shape 488">
              <a:extLst>
                <a:ext uri="{FF2B5EF4-FFF2-40B4-BE49-F238E27FC236}">
                  <a16:creationId xmlns:a16="http://schemas.microsoft.com/office/drawing/2014/main" id="{AB748F8F-228D-4F49-8321-CF8753BD54AE}"/>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Shape 489">
              <a:extLst>
                <a:ext uri="{FF2B5EF4-FFF2-40B4-BE49-F238E27FC236}">
                  <a16:creationId xmlns:a16="http://schemas.microsoft.com/office/drawing/2014/main" id="{6D0870F4-7597-4BF3-9415-82080716B38C}"/>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Shape 490">
              <a:extLst>
                <a:ext uri="{FF2B5EF4-FFF2-40B4-BE49-F238E27FC236}">
                  <a16:creationId xmlns:a16="http://schemas.microsoft.com/office/drawing/2014/main" id="{7EF031B4-B848-4DDC-85F3-A28FB38EA2E7}"/>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Shape 491">
              <a:extLst>
                <a:ext uri="{FF2B5EF4-FFF2-40B4-BE49-F238E27FC236}">
                  <a16:creationId xmlns:a16="http://schemas.microsoft.com/office/drawing/2014/main" id="{5A4B14BD-213A-4866-921D-0BEED2F0F172}"/>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Shape 492">
              <a:extLst>
                <a:ext uri="{FF2B5EF4-FFF2-40B4-BE49-F238E27FC236}">
                  <a16:creationId xmlns:a16="http://schemas.microsoft.com/office/drawing/2014/main" id="{A996A0E2-0190-4E5A-8F83-C13AF7AE8CE5}"/>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Shape 493">
              <a:extLst>
                <a:ext uri="{FF2B5EF4-FFF2-40B4-BE49-F238E27FC236}">
                  <a16:creationId xmlns:a16="http://schemas.microsoft.com/office/drawing/2014/main" id="{B81D6F46-00D1-40C7-AC3A-4163E942C18E}"/>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Shape 494">
              <a:extLst>
                <a:ext uri="{FF2B5EF4-FFF2-40B4-BE49-F238E27FC236}">
                  <a16:creationId xmlns:a16="http://schemas.microsoft.com/office/drawing/2014/main" id="{A765DD86-4173-4989-BBC8-2C434BB32935}"/>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Shape 495">
              <a:extLst>
                <a:ext uri="{FF2B5EF4-FFF2-40B4-BE49-F238E27FC236}">
                  <a16:creationId xmlns:a16="http://schemas.microsoft.com/office/drawing/2014/main" id="{2E7B12A5-DD0A-497F-AAC5-D04D3D369CD9}"/>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1C2F0D7E-1A26-4E92-91CB-377DEFBBF900}"/>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4A5131A0-94EA-4E43-86FC-7B05FC29115B}"/>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4D9FC214-F78D-4585-A744-A8B08174FF99}"/>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908B8914-661B-4813-A09F-961246E173B0}"/>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042B48-36A0-46F8-826F-59930DE28205}"/>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498BE8D4-CA00-4EEC-B96D-31BEA8E251C5}"/>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AA136520-2FB4-49B5-A635-E68E271FE7FC}"/>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BF8B7532-0F0B-4408-96E9-080AFCDA5BFC}"/>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Shape 504">
              <a:extLst>
                <a:ext uri="{FF2B5EF4-FFF2-40B4-BE49-F238E27FC236}">
                  <a16:creationId xmlns:a16="http://schemas.microsoft.com/office/drawing/2014/main" id="{BEC073FD-B745-4369-A381-696587886363}"/>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BAA667B0-846A-430A-8DB1-F0210FD6415B}"/>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Shape 506">
              <a:extLst>
                <a:ext uri="{FF2B5EF4-FFF2-40B4-BE49-F238E27FC236}">
                  <a16:creationId xmlns:a16="http://schemas.microsoft.com/office/drawing/2014/main" id="{517E440F-E6BA-4BB5-8940-030575704501}"/>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CDEC83B2-6860-47AA-8CF0-0D73ECB9E3C4}"/>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Shape 508">
              <a:extLst>
                <a:ext uri="{FF2B5EF4-FFF2-40B4-BE49-F238E27FC236}">
                  <a16:creationId xmlns:a16="http://schemas.microsoft.com/office/drawing/2014/main" id="{1850A07A-F037-4BEE-9096-462CBEDF04C7}"/>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Shape 509">
              <a:extLst>
                <a:ext uri="{FF2B5EF4-FFF2-40B4-BE49-F238E27FC236}">
                  <a16:creationId xmlns:a16="http://schemas.microsoft.com/office/drawing/2014/main" id="{B32CABF5-D235-43AC-B36D-6D2CA453A94B}"/>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Shape 510">
              <a:extLst>
                <a:ext uri="{FF2B5EF4-FFF2-40B4-BE49-F238E27FC236}">
                  <a16:creationId xmlns:a16="http://schemas.microsoft.com/office/drawing/2014/main" id="{BB721C31-438B-479C-A565-C4431A7A4D3D}"/>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Shape 511">
              <a:extLst>
                <a:ext uri="{FF2B5EF4-FFF2-40B4-BE49-F238E27FC236}">
                  <a16:creationId xmlns:a16="http://schemas.microsoft.com/office/drawing/2014/main" id="{EF46E38B-F157-4DDC-87BE-2057A9E6BE7D}"/>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Shape 512">
              <a:extLst>
                <a:ext uri="{FF2B5EF4-FFF2-40B4-BE49-F238E27FC236}">
                  <a16:creationId xmlns:a16="http://schemas.microsoft.com/office/drawing/2014/main" id="{8FB17FA9-0181-4CF1-B060-013FB653FE14}"/>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Shape 513">
              <a:extLst>
                <a:ext uri="{FF2B5EF4-FFF2-40B4-BE49-F238E27FC236}">
                  <a16:creationId xmlns:a16="http://schemas.microsoft.com/office/drawing/2014/main" id="{C22CBCDC-6D13-4F18-B40B-52DF5CA66102}"/>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Shape 514">
              <a:extLst>
                <a:ext uri="{FF2B5EF4-FFF2-40B4-BE49-F238E27FC236}">
                  <a16:creationId xmlns:a16="http://schemas.microsoft.com/office/drawing/2014/main" id="{F5B05005-01C1-40C7-AF08-40DE43E329B3}"/>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Shape 515">
              <a:extLst>
                <a:ext uri="{FF2B5EF4-FFF2-40B4-BE49-F238E27FC236}">
                  <a16:creationId xmlns:a16="http://schemas.microsoft.com/office/drawing/2014/main" id="{ED9D103F-9192-4A69-A959-3FB96C25D18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Shape 516">
              <a:extLst>
                <a:ext uri="{FF2B5EF4-FFF2-40B4-BE49-F238E27FC236}">
                  <a16:creationId xmlns:a16="http://schemas.microsoft.com/office/drawing/2014/main" id="{1E9E5E73-2CA2-4DE8-AC04-23A1D20B2C21}"/>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Shape 517">
              <a:extLst>
                <a:ext uri="{FF2B5EF4-FFF2-40B4-BE49-F238E27FC236}">
                  <a16:creationId xmlns:a16="http://schemas.microsoft.com/office/drawing/2014/main" id="{A7A39E3D-8863-46CE-A6AC-0DC0EBB62EC7}"/>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Shape 518">
              <a:extLst>
                <a:ext uri="{FF2B5EF4-FFF2-40B4-BE49-F238E27FC236}">
                  <a16:creationId xmlns:a16="http://schemas.microsoft.com/office/drawing/2014/main" id="{72861F0A-E4E1-4F35-93B4-D6148F500A48}"/>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Shape 519">
              <a:extLst>
                <a:ext uri="{FF2B5EF4-FFF2-40B4-BE49-F238E27FC236}">
                  <a16:creationId xmlns:a16="http://schemas.microsoft.com/office/drawing/2014/main" id="{1A6BEC6B-8BE8-42A4-B905-795A4E16528B}"/>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Shape 520">
              <a:extLst>
                <a:ext uri="{FF2B5EF4-FFF2-40B4-BE49-F238E27FC236}">
                  <a16:creationId xmlns:a16="http://schemas.microsoft.com/office/drawing/2014/main" id="{5109CC1E-123E-45AF-99EF-CCD49EFE0CD6}"/>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Shape 521">
              <a:extLst>
                <a:ext uri="{FF2B5EF4-FFF2-40B4-BE49-F238E27FC236}">
                  <a16:creationId xmlns:a16="http://schemas.microsoft.com/office/drawing/2014/main" id="{88605D8D-0AEE-4860-A6A4-A793BA1471D7}"/>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Shape 522">
              <a:extLst>
                <a:ext uri="{FF2B5EF4-FFF2-40B4-BE49-F238E27FC236}">
                  <a16:creationId xmlns:a16="http://schemas.microsoft.com/office/drawing/2014/main" id="{7EF09E5A-7BF7-48A3-8849-E0F002816330}"/>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Shape 523">
              <a:extLst>
                <a:ext uri="{FF2B5EF4-FFF2-40B4-BE49-F238E27FC236}">
                  <a16:creationId xmlns:a16="http://schemas.microsoft.com/office/drawing/2014/main" id="{95200D7C-40D4-4B76-B8F4-6E103C8826E7}"/>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Shape 524">
              <a:extLst>
                <a:ext uri="{FF2B5EF4-FFF2-40B4-BE49-F238E27FC236}">
                  <a16:creationId xmlns:a16="http://schemas.microsoft.com/office/drawing/2014/main" id="{9F53D654-7791-41FC-B561-E007D81C659E}"/>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Graphic 4">
            <a:extLst>
              <a:ext uri="{FF2B5EF4-FFF2-40B4-BE49-F238E27FC236}">
                <a16:creationId xmlns:a16="http://schemas.microsoft.com/office/drawing/2014/main" id="{7EFF8336-F13B-4CD8-B72A-B6342BCCCD7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1988" y="717798"/>
            <a:ext cx="822099" cy="291579"/>
          </a:xfrm>
          <a:prstGeom prst="rect">
            <a:avLst/>
          </a:prstGeom>
        </p:spPr>
      </p:pic>
      <p:pic>
        <p:nvPicPr>
          <p:cNvPr id="6" name="Picture 5">
            <a:extLst>
              <a:ext uri="{FF2B5EF4-FFF2-40B4-BE49-F238E27FC236}">
                <a16:creationId xmlns:a16="http://schemas.microsoft.com/office/drawing/2014/main" id="{4B020F1A-0064-44E5-843B-77ABDB13C2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8959" y="662395"/>
            <a:ext cx="368976" cy="402387"/>
          </a:xfrm>
          <a:prstGeom prst="rect">
            <a:avLst/>
          </a:prstGeom>
        </p:spPr>
      </p:pic>
      <p:pic>
        <p:nvPicPr>
          <p:cNvPr id="7" name="Picture 6">
            <a:extLst>
              <a:ext uri="{FF2B5EF4-FFF2-40B4-BE49-F238E27FC236}">
                <a16:creationId xmlns:a16="http://schemas.microsoft.com/office/drawing/2014/main" id="{BAD66C05-BA48-46C9-A9C4-914C2054A0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6478" y="716629"/>
            <a:ext cx="814754" cy="293916"/>
          </a:xfrm>
          <a:prstGeom prst="rect">
            <a:avLst/>
          </a:prstGeom>
        </p:spPr>
      </p:pic>
      <p:pic>
        <p:nvPicPr>
          <p:cNvPr id="8" name="Picture 7">
            <a:extLst>
              <a:ext uri="{FF2B5EF4-FFF2-40B4-BE49-F238E27FC236}">
                <a16:creationId xmlns:a16="http://schemas.microsoft.com/office/drawing/2014/main" id="{3F62AA71-16B6-4100-B54E-F01C891139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9354" y="742719"/>
            <a:ext cx="769824" cy="241737"/>
          </a:xfrm>
          <a:prstGeom prst="rect">
            <a:avLst/>
          </a:prstGeom>
        </p:spPr>
      </p:pic>
      <p:pic>
        <p:nvPicPr>
          <p:cNvPr id="9" name="Picture 8">
            <a:extLst>
              <a:ext uri="{FF2B5EF4-FFF2-40B4-BE49-F238E27FC236}">
                <a16:creationId xmlns:a16="http://schemas.microsoft.com/office/drawing/2014/main" id="{694ED905-95E4-4F9B-8632-B4BD096C9F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09744" y="772470"/>
            <a:ext cx="769861" cy="182235"/>
          </a:xfrm>
          <a:prstGeom prst="rect">
            <a:avLst/>
          </a:prstGeom>
        </p:spPr>
      </p:pic>
      <p:pic>
        <p:nvPicPr>
          <p:cNvPr id="10" name="Picture 9">
            <a:extLst>
              <a:ext uri="{FF2B5EF4-FFF2-40B4-BE49-F238E27FC236}">
                <a16:creationId xmlns:a16="http://schemas.microsoft.com/office/drawing/2014/main" id="{EBFC11A0-C604-4463-B5CF-9A0FAC58CF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14805" y="798492"/>
            <a:ext cx="840558" cy="130191"/>
          </a:xfrm>
          <a:prstGeom prst="rect">
            <a:avLst/>
          </a:prstGeom>
        </p:spPr>
      </p:pic>
      <p:pic>
        <p:nvPicPr>
          <p:cNvPr id="11" name="Picture 10">
            <a:extLst>
              <a:ext uri="{FF2B5EF4-FFF2-40B4-BE49-F238E27FC236}">
                <a16:creationId xmlns:a16="http://schemas.microsoft.com/office/drawing/2014/main" id="{70702A61-F838-4DEC-8CCF-D441E6C371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4089" y="748465"/>
            <a:ext cx="802808" cy="230246"/>
          </a:xfrm>
          <a:prstGeom prst="rect">
            <a:avLst/>
          </a:prstGeom>
        </p:spPr>
      </p:pic>
      <p:pic>
        <p:nvPicPr>
          <p:cNvPr id="12" name="Picture 11">
            <a:extLst>
              <a:ext uri="{FF2B5EF4-FFF2-40B4-BE49-F238E27FC236}">
                <a16:creationId xmlns:a16="http://schemas.microsoft.com/office/drawing/2014/main" id="{CEBBB279-2C35-4462-B087-6C2D542597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97483" y="770647"/>
            <a:ext cx="836839" cy="185882"/>
          </a:xfrm>
          <a:prstGeom prst="rect">
            <a:avLst/>
          </a:prstGeom>
        </p:spPr>
      </p:pic>
      <p:pic>
        <p:nvPicPr>
          <p:cNvPr id="13" name="Picture 12">
            <a:extLst>
              <a:ext uri="{FF2B5EF4-FFF2-40B4-BE49-F238E27FC236}">
                <a16:creationId xmlns:a16="http://schemas.microsoft.com/office/drawing/2014/main" id="{A4574CFC-4DB9-4545-A319-76A23C0B5F3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6941" y="698810"/>
            <a:ext cx="838740" cy="329555"/>
          </a:xfrm>
          <a:prstGeom prst="rect">
            <a:avLst/>
          </a:prstGeom>
        </p:spPr>
      </p:pic>
      <p:pic>
        <p:nvPicPr>
          <p:cNvPr id="14" name="Picture 13">
            <a:extLst>
              <a:ext uri="{FF2B5EF4-FFF2-40B4-BE49-F238E27FC236}">
                <a16:creationId xmlns:a16="http://schemas.microsoft.com/office/drawing/2014/main" id="{E116FE14-7E9F-4193-AEAC-19BC08FC915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29507" y="704134"/>
            <a:ext cx="734426" cy="318908"/>
          </a:xfrm>
          <a:prstGeom prst="rect">
            <a:avLst/>
          </a:prstGeom>
        </p:spPr>
      </p:pic>
      <p:pic>
        <p:nvPicPr>
          <p:cNvPr id="15" name="Picture 14">
            <a:extLst>
              <a:ext uri="{FF2B5EF4-FFF2-40B4-BE49-F238E27FC236}">
                <a16:creationId xmlns:a16="http://schemas.microsoft.com/office/drawing/2014/main" id="{84B76C32-DB87-4273-9772-529E98C31C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67302" y="716554"/>
            <a:ext cx="539651" cy="294067"/>
          </a:xfrm>
          <a:prstGeom prst="rect">
            <a:avLst/>
          </a:prstGeom>
        </p:spPr>
      </p:pic>
      <p:pic>
        <p:nvPicPr>
          <p:cNvPr id="16" name="Picture 15">
            <a:extLst>
              <a:ext uri="{FF2B5EF4-FFF2-40B4-BE49-F238E27FC236}">
                <a16:creationId xmlns:a16="http://schemas.microsoft.com/office/drawing/2014/main" id="{9DC37049-8546-4B6F-B64A-792F869FF9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25662" y="765508"/>
            <a:ext cx="664316" cy="203228"/>
          </a:xfrm>
          <a:prstGeom prst="rect">
            <a:avLst/>
          </a:prstGeom>
        </p:spPr>
      </p:pic>
      <p:pic>
        <p:nvPicPr>
          <p:cNvPr id="17" name="Picture 16">
            <a:extLst>
              <a:ext uri="{FF2B5EF4-FFF2-40B4-BE49-F238E27FC236}">
                <a16:creationId xmlns:a16="http://schemas.microsoft.com/office/drawing/2014/main" id="{9E485948-DB90-4D38-BA36-0B13DA8C12E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410" y="1275237"/>
            <a:ext cx="687834" cy="310806"/>
          </a:xfrm>
          <a:prstGeom prst="rect">
            <a:avLst/>
          </a:prstGeom>
        </p:spPr>
      </p:pic>
      <p:pic>
        <p:nvPicPr>
          <p:cNvPr id="18" name="Picture 17">
            <a:extLst>
              <a:ext uri="{FF2B5EF4-FFF2-40B4-BE49-F238E27FC236}">
                <a16:creationId xmlns:a16="http://schemas.microsoft.com/office/drawing/2014/main" id="{113D7636-1BB0-4AE2-ADB3-E744369740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3547" y="1310378"/>
            <a:ext cx="719150" cy="277713"/>
          </a:xfrm>
          <a:prstGeom prst="rect">
            <a:avLst/>
          </a:prstGeom>
        </p:spPr>
      </p:pic>
      <p:pic>
        <p:nvPicPr>
          <p:cNvPr id="19" name="Picture 18">
            <a:extLst>
              <a:ext uri="{FF2B5EF4-FFF2-40B4-BE49-F238E27FC236}">
                <a16:creationId xmlns:a16="http://schemas.microsoft.com/office/drawing/2014/main" id="{00B81526-C229-41F8-9785-3416A1967EA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77100" y="4857197"/>
            <a:ext cx="717046" cy="257311"/>
          </a:xfrm>
          <a:prstGeom prst="rect">
            <a:avLst/>
          </a:prstGeom>
        </p:spPr>
      </p:pic>
      <p:pic>
        <p:nvPicPr>
          <p:cNvPr id="20" name="Picture 19">
            <a:extLst>
              <a:ext uri="{FF2B5EF4-FFF2-40B4-BE49-F238E27FC236}">
                <a16:creationId xmlns:a16="http://schemas.microsoft.com/office/drawing/2014/main" id="{0569A496-251B-45EF-AD7E-0962148D81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13697" y="3089716"/>
            <a:ext cx="745018" cy="218507"/>
          </a:xfrm>
          <a:prstGeom prst="rect">
            <a:avLst/>
          </a:prstGeom>
        </p:spPr>
      </p:pic>
      <p:pic>
        <p:nvPicPr>
          <p:cNvPr id="21" name="Picture 20">
            <a:extLst>
              <a:ext uri="{FF2B5EF4-FFF2-40B4-BE49-F238E27FC236}">
                <a16:creationId xmlns:a16="http://schemas.microsoft.com/office/drawing/2014/main" id="{C14F62DA-A959-40C2-B74B-F79E2899454A}"/>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68947" y="3142166"/>
            <a:ext cx="503476" cy="113608"/>
          </a:xfrm>
          <a:prstGeom prst="rect">
            <a:avLst/>
          </a:prstGeom>
        </p:spPr>
      </p:pic>
      <p:pic>
        <p:nvPicPr>
          <p:cNvPr id="22" name="Picture 21">
            <a:extLst>
              <a:ext uri="{FF2B5EF4-FFF2-40B4-BE49-F238E27FC236}">
                <a16:creationId xmlns:a16="http://schemas.microsoft.com/office/drawing/2014/main" id="{2ABAEDDC-E611-4338-AA7C-A66FB84D13D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501332" y="2416560"/>
            <a:ext cx="721377" cy="410498"/>
          </a:xfrm>
          <a:prstGeom prst="rect">
            <a:avLst/>
          </a:prstGeom>
        </p:spPr>
      </p:pic>
      <p:pic>
        <p:nvPicPr>
          <p:cNvPr id="23" name="Picture 22">
            <a:extLst>
              <a:ext uri="{FF2B5EF4-FFF2-40B4-BE49-F238E27FC236}">
                <a16:creationId xmlns:a16="http://schemas.microsoft.com/office/drawing/2014/main" id="{9F12493D-3A64-4BC0-977B-85FB92D8F79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11907" y="1994643"/>
            <a:ext cx="799344" cy="90409"/>
          </a:xfrm>
          <a:prstGeom prst="rect">
            <a:avLst/>
          </a:prstGeom>
        </p:spPr>
      </p:pic>
      <p:pic>
        <p:nvPicPr>
          <p:cNvPr id="24" name="Picture 23">
            <a:extLst>
              <a:ext uri="{FF2B5EF4-FFF2-40B4-BE49-F238E27FC236}">
                <a16:creationId xmlns:a16="http://schemas.microsoft.com/office/drawing/2014/main" id="{A22C372B-E28A-465B-8A9C-CA59302225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439800" y="1377207"/>
            <a:ext cx="646081" cy="124903"/>
          </a:xfrm>
          <a:prstGeom prst="rect">
            <a:avLst/>
          </a:prstGeom>
          <a:noFill/>
        </p:spPr>
      </p:pic>
      <p:pic>
        <p:nvPicPr>
          <p:cNvPr id="25" name="Picture 24">
            <a:extLst>
              <a:ext uri="{FF2B5EF4-FFF2-40B4-BE49-F238E27FC236}">
                <a16:creationId xmlns:a16="http://schemas.microsoft.com/office/drawing/2014/main" id="{618927ED-ADE1-4A4F-82B3-30A7C7DD07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260373" y="1986094"/>
            <a:ext cx="831753" cy="154799"/>
          </a:xfrm>
          <a:prstGeom prst="rect">
            <a:avLst/>
          </a:prstGeom>
        </p:spPr>
      </p:pic>
      <p:pic>
        <p:nvPicPr>
          <p:cNvPr id="26" name="Picture 25">
            <a:extLst>
              <a:ext uri="{FF2B5EF4-FFF2-40B4-BE49-F238E27FC236}">
                <a16:creationId xmlns:a16="http://schemas.microsoft.com/office/drawing/2014/main" id="{3396B817-57BE-4096-8422-168C7B49CB7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3662" y="1982670"/>
            <a:ext cx="774692" cy="133309"/>
          </a:xfrm>
          <a:prstGeom prst="rect">
            <a:avLst/>
          </a:prstGeom>
        </p:spPr>
      </p:pic>
      <p:pic>
        <p:nvPicPr>
          <p:cNvPr id="27" name="Picture 26">
            <a:extLst>
              <a:ext uri="{FF2B5EF4-FFF2-40B4-BE49-F238E27FC236}">
                <a16:creationId xmlns:a16="http://schemas.microsoft.com/office/drawing/2014/main" id="{6367BFF7-C8D9-47B0-8560-447B2DD40C5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828603" y="1878473"/>
            <a:ext cx="696988" cy="322749"/>
          </a:xfrm>
          <a:prstGeom prst="rect">
            <a:avLst/>
          </a:prstGeom>
        </p:spPr>
      </p:pic>
      <p:pic>
        <p:nvPicPr>
          <p:cNvPr id="28" name="Picture 27">
            <a:extLst>
              <a:ext uri="{FF2B5EF4-FFF2-40B4-BE49-F238E27FC236}">
                <a16:creationId xmlns:a16="http://schemas.microsoft.com/office/drawing/2014/main" id="{E7ADB4DB-C286-4B0D-8D6D-97015D3344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89640" y="1984265"/>
            <a:ext cx="712837" cy="111166"/>
          </a:xfrm>
          <a:prstGeom prst="rect">
            <a:avLst/>
          </a:prstGeom>
        </p:spPr>
      </p:pic>
      <p:pic>
        <p:nvPicPr>
          <p:cNvPr id="29" name="Picture 28">
            <a:extLst>
              <a:ext uri="{FF2B5EF4-FFF2-40B4-BE49-F238E27FC236}">
                <a16:creationId xmlns:a16="http://schemas.microsoft.com/office/drawing/2014/main" id="{E86721BE-82F0-4242-B9E7-65F57FBE5AFF}"/>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03897" y="1923169"/>
            <a:ext cx="840595" cy="274738"/>
          </a:xfrm>
          <a:prstGeom prst="rect">
            <a:avLst/>
          </a:prstGeom>
        </p:spPr>
      </p:pic>
      <p:pic>
        <p:nvPicPr>
          <p:cNvPr id="30" name="Picture 29">
            <a:extLst>
              <a:ext uri="{FF2B5EF4-FFF2-40B4-BE49-F238E27FC236}">
                <a16:creationId xmlns:a16="http://schemas.microsoft.com/office/drawing/2014/main" id="{3BA63095-1234-423A-BE97-44FF5305734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734758" y="3712201"/>
            <a:ext cx="782101" cy="165540"/>
          </a:xfrm>
          <a:prstGeom prst="rect">
            <a:avLst/>
          </a:prstGeom>
        </p:spPr>
      </p:pic>
      <p:pic>
        <p:nvPicPr>
          <p:cNvPr id="31" name="Picture 30">
            <a:extLst>
              <a:ext uri="{FF2B5EF4-FFF2-40B4-BE49-F238E27FC236}">
                <a16:creationId xmlns:a16="http://schemas.microsoft.com/office/drawing/2014/main" id="{B92104B2-8D80-4061-8CEF-F29DC4D6FB3A}"/>
              </a:ext>
            </a:extLst>
          </p:cNvPr>
          <p:cNvPicPr>
            <a:picLocks noChangeAspect="1"/>
          </p:cNvPicPr>
          <p:nvPr/>
        </p:nvPicPr>
        <p:blipFill>
          <a:blip r:embed="rId29"/>
          <a:stretch>
            <a:fillRect/>
          </a:stretch>
        </p:blipFill>
        <p:spPr>
          <a:xfrm>
            <a:off x="3816747" y="2505561"/>
            <a:ext cx="601354" cy="385239"/>
          </a:xfrm>
          <a:prstGeom prst="rect">
            <a:avLst/>
          </a:prstGeom>
        </p:spPr>
      </p:pic>
      <p:pic>
        <p:nvPicPr>
          <p:cNvPr id="32" name="Picture 31">
            <a:extLst>
              <a:ext uri="{FF2B5EF4-FFF2-40B4-BE49-F238E27FC236}">
                <a16:creationId xmlns:a16="http://schemas.microsoft.com/office/drawing/2014/main" id="{CC33C502-1E52-4D86-8BD7-6812BC134D8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16906" y="2598569"/>
            <a:ext cx="469995" cy="199225"/>
          </a:xfrm>
          <a:prstGeom prst="rect">
            <a:avLst/>
          </a:prstGeom>
        </p:spPr>
      </p:pic>
      <p:pic>
        <p:nvPicPr>
          <p:cNvPr id="33" name="Picture 32">
            <a:extLst>
              <a:ext uri="{FF2B5EF4-FFF2-40B4-BE49-F238E27FC236}">
                <a16:creationId xmlns:a16="http://schemas.microsoft.com/office/drawing/2014/main" id="{7C5983D0-BFFC-4FCD-8E1C-101303E7B857}"/>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572785" y="2560343"/>
            <a:ext cx="716390" cy="122933"/>
          </a:xfrm>
          <a:prstGeom prst="rect">
            <a:avLst/>
          </a:prstGeom>
        </p:spPr>
      </p:pic>
      <p:pic>
        <p:nvPicPr>
          <p:cNvPr id="34" name="Picture 33">
            <a:extLst>
              <a:ext uri="{FF2B5EF4-FFF2-40B4-BE49-F238E27FC236}">
                <a16:creationId xmlns:a16="http://schemas.microsoft.com/office/drawing/2014/main" id="{3E48E7EF-8420-45DF-9262-C62B7849BE12}"/>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95016" y="2429190"/>
            <a:ext cx="402969" cy="385239"/>
          </a:xfrm>
          <a:prstGeom prst="rect">
            <a:avLst/>
          </a:prstGeom>
        </p:spPr>
      </p:pic>
      <p:pic>
        <p:nvPicPr>
          <p:cNvPr id="35" name="Picture 34">
            <a:extLst>
              <a:ext uri="{FF2B5EF4-FFF2-40B4-BE49-F238E27FC236}">
                <a16:creationId xmlns:a16="http://schemas.microsoft.com/office/drawing/2014/main" id="{9FA96B94-F0CB-4C41-9C30-B015C74FBD92}"/>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70111" y="3044905"/>
            <a:ext cx="577971" cy="332897"/>
          </a:xfrm>
          <a:prstGeom prst="rect">
            <a:avLst/>
          </a:prstGeom>
        </p:spPr>
      </p:pic>
      <p:pic>
        <p:nvPicPr>
          <p:cNvPr id="36" name="Picture 35">
            <a:extLst>
              <a:ext uri="{FF2B5EF4-FFF2-40B4-BE49-F238E27FC236}">
                <a16:creationId xmlns:a16="http://schemas.microsoft.com/office/drawing/2014/main" id="{2E5CB77E-E0C8-46A4-A965-188A2042595A}"/>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633184" y="3139110"/>
            <a:ext cx="803414" cy="232820"/>
          </a:xfrm>
          <a:prstGeom prst="rect">
            <a:avLst/>
          </a:prstGeom>
        </p:spPr>
      </p:pic>
      <p:pic>
        <p:nvPicPr>
          <p:cNvPr id="37" name="Picture 36">
            <a:extLst>
              <a:ext uri="{FF2B5EF4-FFF2-40B4-BE49-F238E27FC236}">
                <a16:creationId xmlns:a16="http://schemas.microsoft.com/office/drawing/2014/main" id="{576CCF5E-9570-4EB1-8AE6-6AD57DCD47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730298" y="3590535"/>
            <a:ext cx="859978" cy="408872"/>
          </a:xfrm>
          <a:prstGeom prst="rect">
            <a:avLst/>
          </a:prstGeom>
        </p:spPr>
      </p:pic>
      <p:pic>
        <p:nvPicPr>
          <p:cNvPr id="38" name="Picture 37">
            <a:extLst>
              <a:ext uri="{FF2B5EF4-FFF2-40B4-BE49-F238E27FC236}">
                <a16:creationId xmlns:a16="http://schemas.microsoft.com/office/drawing/2014/main" id="{2F2C37CD-1134-4868-A39D-C71CC527D41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263776" y="1268201"/>
            <a:ext cx="759762" cy="342916"/>
          </a:xfrm>
          <a:prstGeom prst="rect">
            <a:avLst/>
          </a:prstGeom>
        </p:spPr>
      </p:pic>
      <p:pic>
        <p:nvPicPr>
          <p:cNvPr id="39" name="Picture 38">
            <a:extLst>
              <a:ext uri="{FF2B5EF4-FFF2-40B4-BE49-F238E27FC236}">
                <a16:creationId xmlns:a16="http://schemas.microsoft.com/office/drawing/2014/main" id="{A50801D3-AE62-4616-B47E-67A8BC23783C}"/>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861" y="1958283"/>
            <a:ext cx="713514" cy="163131"/>
          </a:xfrm>
          <a:prstGeom prst="rect">
            <a:avLst/>
          </a:prstGeom>
        </p:spPr>
      </p:pic>
      <p:pic>
        <p:nvPicPr>
          <p:cNvPr id="40" name="Picture 39">
            <a:extLst>
              <a:ext uri="{FF2B5EF4-FFF2-40B4-BE49-F238E27FC236}">
                <a16:creationId xmlns:a16="http://schemas.microsoft.com/office/drawing/2014/main" id="{9FA50E6E-920D-4DB4-A242-E055A9C0A16E}"/>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69152" y="2642009"/>
            <a:ext cx="689659" cy="112344"/>
          </a:xfrm>
          <a:prstGeom prst="rect">
            <a:avLst/>
          </a:prstGeom>
        </p:spPr>
      </p:pic>
      <p:pic>
        <p:nvPicPr>
          <p:cNvPr id="41" name="Picture 40">
            <a:extLst>
              <a:ext uri="{FF2B5EF4-FFF2-40B4-BE49-F238E27FC236}">
                <a16:creationId xmlns:a16="http://schemas.microsoft.com/office/drawing/2014/main" id="{3E491CE8-882E-4FA7-9E10-16EA279EC789}"/>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666077" y="2505561"/>
            <a:ext cx="833729" cy="385239"/>
          </a:xfrm>
          <a:prstGeom prst="rect">
            <a:avLst/>
          </a:prstGeom>
        </p:spPr>
      </p:pic>
      <p:pic>
        <p:nvPicPr>
          <p:cNvPr id="42" name="Picture 41">
            <a:extLst>
              <a:ext uri="{FF2B5EF4-FFF2-40B4-BE49-F238E27FC236}">
                <a16:creationId xmlns:a16="http://schemas.microsoft.com/office/drawing/2014/main" id="{F98DD3A9-E131-4BC4-BFE7-CB8D2037A37D}"/>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00174" y="3047737"/>
            <a:ext cx="909984" cy="302465"/>
          </a:xfrm>
          <a:prstGeom prst="rect">
            <a:avLst/>
          </a:prstGeom>
        </p:spPr>
      </p:pic>
      <p:pic>
        <p:nvPicPr>
          <p:cNvPr id="43" name="Picture 42">
            <a:extLst>
              <a:ext uri="{FF2B5EF4-FFF2-40B4-BE49-F238E27FC236}">
                <a16:creationId xmlns:a16="http://schemas.microsoft.com/office/drawing/2014/main" id="{1FDE97CD-877B-4927-849C-F9104EF8DD8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88370" y="5309181"/>
            <a:ext cx="904970" cy="264275"/>
          </a:xfrm>
          <a:prstGeom prst="rect">
            <a:avLst/>
          </a:prstGeom>
        </p:spPr>
      </p:pic>
      <p:pic>
        <p:nvPicPr>
          <p:cNvPr id="44" name="Picture 43">
            <a:extLst>
              <a:ext uri="{FF2B5EF4-FFF2-40B4-BE49-F238E27FC236}">
                <a16:creationId xmlns:a16="http://schemas.microsoft.com/office/drawing/2014/main" id="{EF361F88-9E6C-4F96-87F1-72653C3F083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921501" y="3128165"/>
            <a:ext cx="591579" cy="141610"/>
          </a:xfrm>
          <a:prstGeom prst="rect">
            <a:avLst/>
          </a:prstGeom>
        </p:spPr>
      </p:pic>
      <p:pic>
        <p:nvPicPr>
          <p:cNvPr id="45" name="Picture 44">
            <a:extLst>
              <a:ext uri="{FF2B5EF4-FFF2-40B4-BE49-F238E27FC236}">
                <a16:creationId xmlns:a16="http://schemas.microsoft.com/office/drawing/2014/main" id="{B2F2EF81-8089-4D67-BB33-CDBADBC1200A}"/>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80357" y="4190968"/>
            <a:ext cx="911345" cy="396021"/>
          </a:xfrm>
          <a:prstGeom prst="rect">
            <a:avLst/>
          </a:prstGeom>
        </p:spPr>
      </p:pic>
      <p:pic>
        <p:nvPicPr>
          <p:cNvPr id="46" name="Picture 45">
            <a:extLst>
              <a:ext uri="{FF2B5EF4-FFF2-40B4-BE49-F238E27FC236}">
                <a16:creationId xmlns:a16="http://schemas.microsoft.com/office/drawing/2014/main" id="{AEBF02BF-3A3E-4E9C-B9BA-F25B1A0610C1}"/>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879770" y="3006350"/>
            <a:ext cx="688711" cy="385239"/>
          </a:xfrm>
          <a:prstGeom prst="rect">
            <a:avLst/>
          </a:prstGeom>
        </p:spPr>
      </p:pic>
      <p:pic>
        <p:nvPicPr>
          <p:cNvPr id="47" name="Picture 46">
            <a:extLst>
              <a:ext uri="{FF2B5EF4-FFF2-40B4-BE49-F238E27FC236}">
                <a16:creationId xmlns:a16="http://schemas.microsoft.com/office/drawing/2014/main" id="{3041794B-4558-4E39-B735-1D5427BFF9EC}"/>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7135215" y="4219251"/>
            <a:ext cx="670590" cy="339457"/>
          </a:xfrm>
          <a:prstGeom prst="rect">
            <a:avLst/>
          </a:prstGeom>
        </p:spPr>
      </p:pic>
      <p:pic>
        <p:nvPicPr>
          <p:cNvPr id="48" name="Picture 47">
            <a:extLst>
              <a:ext uri="{FF2B5EF4-FFF2-40B4-BE49-F238E27FC236}">
                <a16:creationId xmlns:a16="http://schemas.microsoft.com/office/drawing/2014/main" id="{B451538B-4386-4940-9636-CB575B628F24}"/>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610070" y="3682142"/>
            <a:ext cx="875293" cy="201759"/>
          </a:xfrm>
          <a:prstGeom prst="rect">
            <a:avLst/>
          </a:prstGeom>
        </p:spPr>
      </p:pic>
      <p:pic>
        <p:nvPicPr>
          <p:cNvPr id="49" name="Picture 48">
            <a:extLst>
              <a:ext uri="{FF2B5EF4-FFF2-40B4-BE49-F238E27FC236}">
                <a16:creationId xmlns:a16="http://schemas.microsoft.com/office/drawing/2014/main" id="{0C53F785-8403-43B2-AD1C-A7CA36A76A60}"/>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693803" y="3650012"/>
            <a:ext cx="795050" cy="289919"/>
          </a:xfrm>
          <a:prstGeom prst="rect">
            <a:avLst/>
          </a:prstGeom>
        </p:spPr>
      </p:pic>
      <p:pic>
        <p:nvPicPr>
          <p:cNvPr id="50" name="Picture 49">
            <a:extLst>
              <a:ext uri="{FF2B5EF4-FFF2-40B4-BE49-F238E27FC236}">
                <a16:creationId xmlns:a16="http://schemas.microsoft.com/office/drawing/2014/main" id="{6F2F8B17-A740-47FF-ABB6-C78BB4FD6DA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926234" y="3578563"/>
            <a:ext cx="606028" cy="432819"/>
          </a:xfrm>
          <a:prstGeom prst="rect">
            <a:avLst/>
          </a:prstGeom>
        </p:spPr>
      </p:pic>
      <p:pic>
        <p:nvPicPr>
          <p:cNvPr id="51" name="Picture 50">
            <a:extLst>
              <a:ext uri="{FF2B5EF4-FFF2-40B4-BE49-F238E27FC236}">
                <a16:creationId xmlns:a16="http://schemas.microsoft.com/office/drawing/2014/main" id="{03E9BE9B-5AAC-47CC-B8B2-E05F55960EC7}"/>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728815" y="3687757"/>
            <a:ext cx="931905" cy="214430"/>
          </a:xfrm>
          <a:prstGeom prst="rect">
            <a:avLst/>
          </a:prstGeom>
        </p:spPr>
      </p:pic>
      <p:pic>
        <p:nvPicPr>
          <p:cNvPr id="52" name="Picture 51">
            <a:extLst>
              <a:ext uri="{FF2B5EF4-FFF2-40B4-BE49-F238E27FC236}">
                <a16:creationId xmlns:a16="http://schemas.microsoft.com/office/drawing/2014/main" id="{5E43077E-5741-442A-8831-2DAAD9EFC0AC}"/>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824295" y="3599682"/>
            <a:ext cx="878866" cy="390579"/>
          </a:xfrm>
          <a:prstGeom prst="rect">
            <a:avLst/>
          </a:prstGeom>
        </p:spPr>
      </p:pic>
      <p:pic>
        <p:nvPicPr>
          <p:cNvPr id="53" name="Picture 52">
            <a:extLst>
              <a:ext uri="{FF2B5EF4-FFF2-40B4-BE49-F238E27FC236}">
                <a16:creationId xmlns:a16="http://schemas.microsoft.com/office/drawing/2014/main" id="{B4DCE254-0C4A-48A5-8461-858719780EAA}"/>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7915016" y="3704671"/>
            <a:ext cx="766383" cy="180601"/>
          </a:xfrm>
          <a:prstGeom prst="rect">
            <a:avLst/>
          </a:prstGeom>
        </p:spPr>
      </p:pic>
      <p:pic>
        <p:nvPicPr>
          <p:cNvPr id="54" name="Picture 53">
            <a:extLst>
              <a:ext uri="{FF2B5EF4-FFF2-40B4-BE49-F238E27FC236}">
                <a16:creationId xmlns:a16="http://schemas.microsoft.com/office/drawing/2014/main" id="{FB6C9375-C1CC-4B18-BB35-3BEE7932EA0D}"/>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4071269" y="4323555"/>
            <a:ext cx="782101" cy="130846"/>
          </a:xfrm>
          <a:prstGeom prst="rect">
            <a:avLst/>
          </a:prstGeom>
        </p:spPr>
      </p:pic>
      <p:pic>
        <p:nvPicPr>
          <p:cNvPr id="55" name="Picture 54">
            <a:extLst>
              <a:ext uri="{FF2B5EF4-FFF2-40B4-BE49-F238E27FC236}">
                <a16:creationId xmlns:a16="http://schemas.microsoft.com/office/drawing/2014/main" id="{F6977BCF-A27D-4926-9721-090D27ECEC50}"/>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095783" y="4266248"/>
            <a:ext cx="818411" cy="245460"/>
          </a:xfrm>
          <a:prstGeom prst="rect">
            <a:avLst/>
          </a:prstGeom>
        </p:spPr>
      </p:pic>
      <p:pic>
        <p:nvPicPr>
          <p:cNvPr id="56" name="Picture 55">
            <a:extLst>
              <a:ext uri="{FF2B5EF4-FFF2-40B4-BE49-F238E27FC236}">
                <a16:creationId xmlns:a16="http://schemas.microsoft.com/office/drawing/2014/main" id="{A314E5F5-FC58-492E-B595-0D5271D05D44}"/>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481728" y="4930151"/>
            <a:ext cx="839503" cy="169985"/>
          </a:xfrm>
          <a:prstGeom prst="rect">
            <a:avLst/>
          </a:prstGeom>
        </p:spPr>
      </p:pic>
      <p:pic>
        <p:nvPicPr>
          <p:cNvPr id="57" name="Picture 56">
            <a:extLst>
              <a:ext uri="{FF2B5EF4-FFF2-40B4-BE49-F238E27FC236}">
                <a16:creationId xmlns:a16="http://schemas.microsoft.com/office/drawing/2014/main" id="{0F2FC4D6-0CBE-46EC-AA32-C3CCFEB4546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566511" y="4877843"/>
            <a:ext cx="911761" cy="215869"/>
          </a:xfrm>
          <a:prstGeom prst="rect">
            <a:avLst/>
          </a:prstGeom>
        </p:spPr>
      </p:pic>
      <p:pic>
        <p:nvPicPr>
          <p:cNvPr id="58" name="Picture 57">
            <a:extLst>
              <a:ext uri="{FF2B5EF4-FFF2-40B4-BE49-F238E27FC236}">
                <a16:creationId xmlns:a16="http://schemas.microsoft.com/office/drawing/2014/main" id="{097058BD-40DE-4562-90DA-8B7A5147C7C9}"/>
              </a:ext>
            </a:extLst>
          </p:cNvPr>
          <p:cNvPicPr>
            <a:picLocks noChangeAspect="1"/>
          </p:cNvPicPr>
          <p:nvPr/>
        </p:nvPicPr>
        <p:blipFill rotWithShape="1">
          <a:blip r:embed="rId56" cstate="screen">
            <a:extLst>
              <a:ext uri="{28A0092B-C50C-407E-A947-70E740481C1C}">
                <a14:useLocalDpi xmlns:a14="http://schemas.microsoft.com/office/drawing/2010/main"/>
              </a:ext>
            </a:extLst>
          </a:blip>
          <a:srcRect/>
          <a:stretch/>
        </p:blipFill>
        <p:spPr>
          <a:xfrm>
            <a:off x="6473633" y="4747049"/>
            <a:ext cx="922583" cy="442202"/>
          </a:xfrm>
          <a:prstGeom prst="rect">
            <a:avLst/>
          </a:prstGeom>
        </p:spPr>
      </p:pic>
      <p:pic>
        <p:nvPicPr>
          <p:cNvPr id="59" name="Picture 58">
            <a:extLst>
              <a:ext uri="{FF2B5EF4-FFF2-40B4-BE49-F238E27FC236}">
                <a16:creationId xmlns:a16="http://schemas.microsoft.com/office/drawing/2014/main" id="{853F1079-AB03-44DC-A732-ABE6D267A706}"/>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a:stretch/>
        </p:blipFill>
        <p:spPr>
          <a:xfrm>
            <a:off x="8322933" y="4765521"/>
            <a:ext cx="863235" cy="440515"/>
          </a:xfrm>
          <a:prstGeom prst="rect">
            <a:avLst/>
          </a:prstGeom>
        </p:spPr>
      </p:pic>
      <p:pic>
        <p:nvPicPr>
          <p:cNvPr id="60" name="Picture 59">
            <a:extLst>
              <a:ext uri="{FF2B5EF4-FFF2-40B4-BE49-F238E27FC236}">
                <a16:creationId xmlns:a16="http://schemas.microsoft.com/office/drawing/2014/main" id="{064AF525-6B1C-43F0-9D1B-6F7E5E012ED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9309488" y="4905881"/>
            <a:ext cx="810183" cy="198668"/>
          </a:xfrm>
          <a:prstGeom prst="rect">
            <a:avLst/>
          </a:prstGeom>
        </p:spPr>
      </p:pic>
      <p:pic>
        <p:nvPicPr>
          <p:cNvPr id="61" name="Picture 60">
            <a:extLst>
              <a:ext uri="{FF2B5EF4-FFF2-40B4-BE49-F238E27FC236}">
                <a16:creationId xmlns:a16="http://schemas.microsoft.com/office/drawing/2014/main" id="{B3D1956B-8665-4269-A7C5-CB573C738D83}"/>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10053877" y="4859035"/>
            <a:ext cx="897257" cy="312053"/>
          </a:xfrm>
          <a:prstGeom prst="rect">
            <a:avLst/>
          </a:prstGeom>
        </p:spPr>
      </p:pic>
      <p:pic>
        <p:nvPicPr>
          <p:cNvPr id="62" name="Picture 61">
            <a:extLst>
              <a:ext uri="{FF2B5EF4-FFF2-40B4-BE49-F238E27FC236}">
                <a16:creationId xmlns:a16="http://schemas.microsoft.com/office/drawing/2014/main" id="{3CA787E7-BE28-45FA-9C47-D99429A832A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0639" y="4272584"/>
            <a:ext cx="821821" cy="232789"/>
          </a:xfrm>
          <a:prstGeom prst="rect">
            <a:avLst/>
          </a:prstGeom>
        </p:spPr>
      </p:pic>
      <p:pic>
        <p:nvPicPr>
          <p:cNvPr id="63" name="Picture 62">
            <a:extLst>
              <a:ext uri="{FF2B5EF4-FFF2-40B4-BE49-F238E27FC236}">
                <a16:creationId xmlns:a16="http://schemas.microsoft.com/office/drawing/2014/main" id="{76017E34-65D4-4367-9393-7D2C29A6776A}"/>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675901" y="4711603"/>
            <a:ext cx="531415" cy="466330"/>
          </a:xfrm>
          <a:prstGeom prst="rect">
            <a:avLst/>
          </a:prstGeom>
        </p:spPr>
      </p:pic>
      <p:pic>
        <p:nvPicPr>
          <p:cNvPr id="64" name="Picture 63">
            <a:extLst>
              <a:ext uri="{FF2B5EF4-FFF2-40B4-BE49-F238E27FC236}">
                <a16:creationId xmlns:a16="http://schemas.microsoft.com/office/drawing/2014/main" id="{533990DE-2C9E-46BB-82B6-A0C39015AAF3}"/>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055647" y="4973877"/>
            <a:ext cx="772177" cy="82368"/>
          </a:xfrm>
          <a:prstGeom prst="rect">
            <a:avLst/>
          </a:prstGeom>
        </p:spPr>
      </p:pic>
      <p:pic>
        <p:nvPicPr>
          <p:cNvPr id="65" name="Picture 64">
            <a:extLst>
              <a:ext uri="{FF2B5EF4-FFF2-40B4-BE49-F238E27FC236}">
                <a16:creationId xmlns:a16="http://schemas.microsoft.com/office/drawing/2014/main" id="{918FEB73-533D-4F84-9F4D-4DD827EC03D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834211" y="2505561"/>
            <a:ext cx="704341" cy="385239"/>
          </a:xfrm>
          <a:prstGeom prst="rect">
            <a:avLst/>
          </a:prstGeom>
        </p:spPr>
      </p:pic>
      <p:pic>
        <p:nvPicPr>
          <p:cNvPr id="66" name="Picture 65">
            <a:extLst>
              <a:ext uri="{FF2B5EF4-FFF2-40B4-BE49-F238E27FC236}">
                <a16:creationId xmlns:a16="http://schemas.microsoft.com/office/drawing/2014/main" id="{57AEB945-2821-4500-B803-864D620174F7}"/>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10001" y="5371335"/>
            <a:ext cx="879319" cy="155156"/>
          </a:xfrm>
          <a:prstGeom prst="rect">
            <a:avLst/>
          </a:prstGeom>
        </p:spPr>
      </p:pic>
      <p:pic>
        <p:nvPicPr>
          <p:cNvPr id="67" name="Picture 66">
            <a:extLst>
              <a:ext uri="{FF2B5EF4-FFF2-40B4-BE49-F238E27FC236}">
                <a16:creationId xmlns:a16="http://schemas.microsoft.com/office/drawing/2014/main" id="{96AA2219-E464-441F-A054-2BC34FED0FCF}"/>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790169" y="3063956"/>
            <a:ext cx="523114" cy="270029"/>
          </a:xfrm>
          <a:prstGeom prst="rect">
            <a:avLst/>
          </a:prstGeom>
        </p:spPr>
      </p:pic>
      <p:pic>
        <p:nvPicPr>
          <p:cNvPr id="68" name="Graphic 67">
            <a:extLst>
              <a:ext uri="{FF2B5EF4-FFF2-40B4-BE49-F238E27FC236}">
                <a16:creationId xmlns:a16="http://schemas.microsoft.com/office/drawing/2014/main" id="{3CF04E0E-B4B7-4EB3-8C2E-311BB955FC0E}"/>
              </a:ext>
            </a:extLst>
          </p:cNvPr>
          <p:cNvPicPr>
            <a:picLocks noChangeAspect="1"/>
          </p:cNvPicPr>
          <p:nvPr/>
        </p:nvPicPr>
        <p:blipFill>
          <a:blip r:embed="rId66" cstate="screen">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601375" y="3175162"/>
            <a:ext cx="729112" cy="160715"/>
          </a:xfrm>
          <a:prstGeom prst="rect">
            <a:avLst/>
          </a:prstGeom>
        </p:spPr>
      </p:pic>
      <p:pic>
        <p:nvPicPr>
          <p:cNvPr id="69" name="Picture 68">
            <a:extLst>
              <a:ext uri="{FF2B5EF4-FFF2-40B4-BE49-F238E27FC236}">
                <a16:creationId xmlns:a16="http://schemas.microsoft.com/office/drawing/2014/main" id="{F44E51E6-9FF0-4266-8F3D-30D0D2377C7E}"/>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2728820" y="3146187"/>
            <a:ext cx="543180" cy="218666"/>
          </a:xfrm>
          <a:prstGeom prst="rect">
            <a:avLst/>
          </a:prstGeom>
        </p:spPr>
      </p:pic>
      <p:pic>
        <p:nvPicPr>
          <p:cNvPr id="70" name="Picture 69">
            <a:extLst>
              <a:ext uri="{FF2B5EF4-FFF2-40B4-BE49-F238E27FC236}">
                <a16:creationId xmlns:a16="http://schemas.microsoft.com/office/drawing/2014/main" id="{586FAD85-CE92-4AC3-8784-9637320FF993}"/>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940533" y="1980411"/>
            <a:ext cx="680010" cy="118873"/>
          </a:xfrm>
          <a:prstGeom prst="rect">
            <a:avLst/>
          </a:prstGeom>
        </p:spPr>
      </p:pic>
      <p:pic>
        <p:nvPicPr>
          <p:cNvPr id="71" name="Picture 70">
            <a:extLst>
              <a:ext uri="{FF2B5EF4-FFF2-40B4-BE49-F238E27FC236}">
                <a16:creationId xmlns:a16="http://schemas.microsoft.com/office/drawing/2014/main" id="{754E2464-1494-44E3-B59B-2472E606A904}"/>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374707" y="4286110"/>
            <a:ext cx="605050" cy="199558"/>
          </a:xfrm>
          <a:prstGeom prst="rect">
            <a:avLst/>
          </a:prstGeom>
        </p:spPr>
      </p:pic>
      <p:pic>
        <p:nvPicPr>
          <p:cNvPr id="72" name="Picture 71">
            <a:extLst>
              <a:ext uri="{FF2B5EF4-FFF2-40B4-BE49-F238E27FC236}">
                <a16:creationId xmlns:a16="http://schemas.microsoft.com/office/drawing/2014/main" id="{B99A55E9-078C-4610-9BA9-14C5067E6679}"/>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0135945" y="4319189"/>
            <a:ext cx="876009" cy="139578"/>
          </a:xfrm>
          <a:prstGeom prst="rect">
            <a:avLst/>
          </a:prstGeom>
        </p:spPr>
      </p:pic>
      <p:pic>
        <p:nvPicPr>
          <p:cNvPr id="73" name="Picture 72">
            <a:extLst>
              <a:ext uri="{FF2B5EF4-FFF2-40B4-BE49-F238E27FC236}">
                <a16:creationId xmlns:a16="http://schemas.microsoft.com/office/drawing/2014/main" id="{C02FDB3E-0F7A-46E6-BA7F-1A4B1F6F4052}"/>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61410" y="4154481"/>
            <a:ext cx="484091" cy="462792"/>
          </a:xfrm>
          <a:prstGeom prst="rect">
            <a:avLst/>
          </a:prstGeom>
        </p:spPr>
      </p:pic>
      <p:pic>
        <p:nvPicPr>
          <p:cNvPr id="74" name="Picture 73">
            <a:extLst>
              <a:ext uri="{FF2B5EF4-FFF2-40B4-BE49-F238E27FC236}">
                <a16:creationId xmlns:a16="http://schemas.microsoft.com/office/drawing/2014/main" id="{074B3885-145F-4DF9-862D-DA80C67BBB74}"/>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309090" y="4248379"/>
            <a:ext cx="803127" cy="249682"/>
          </a:xfrm>
          <a:prstGeom prst="rect">
            <a:avLst/>
          </a:prstGeom>
        </p:spPr>
      </p:pic>
      <p:pic>
        <p:nvPicPr>
          <p:cNvPr id="75" name="Picture 74">
            <a:extLst>
              <a:ext uri="{FF2B5EF4-FFF2-40B4-BE49-F238E27FC236}">
                <a16:creationId xmlns:a16="http://schemas.microsoft.com/office/drawing/2014/main" id="{57EE4D82-940B-4D54-ADD1-45195A3144F8}"/>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9173048" y="4196382"/>
            <a:ext cx="732843" cy="385193"/>
          </a:xfrm>
          <a:prstGeom prst="rect">
            <a:avLst/>
          </a:prstGeom>
        </p:spPr>
      </p:pic>
      <p:pic>
        <p:nvPicPr>
          <p:cNvPr id="76" name="Picture 75">
            <a:extLst>
              <a:ext uri="{FF2B5EF4-FFF2-40B4-BE49-F238E27FC236}">
                <a16:creationId xmlns:a16="http://schemas.microsoft.com/office/drawing/2014/main" id="{770FDCE3-2103-4239-B809-B6EED60700FD}"/>
              </a:ext>
            </a:extLst>
          </p:cNvPr>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4378448" y="1206777"/>
            <a:ext cx="649599" cy="465763"/>
          </a:xfrm>
          <a:prstGeom prst="rect">
            <a:avLst/>
          </a:prstGeom>
        </p:spPr>
      </p:pic>
      <p:pic>
        <p:nvPicPr>
          <p:cNvPr id="77" name="Picture 76">
            <a:extLst>
              <a:ext uri="{FF2B5EF4-FFF2-40B4-BE49-F238E27FC236}">
                <a16:creationId xmlns:a16="http://schemas.microsoft.com/office/drawing/2014/main" id="{45A30016-A397-45A1-8580-500E9CC46428}"/>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6169935" y="1313937"/>
            <a:ext cx="828264" cy="251444"/>
          </a:xfrm>
          <a:prstGeom prst="rect">
            <a:avLst/>
          </a:prstGeom>
        </p:spPr>
      </p:pic>
      <p:pic>
        <p:nvPicPr>
          <p:cNvPr id="78" name="Picture 77">
            <a:extLst>
              <a:ext uri="{FF2B5EF4-FFF2-40B4-BE49-F238E27FC236}">
                <a16:creationId xmlns:a16="http://schemas.microsoft.com/office/drawing/2014/main" id="{75F07C47-1FE0-4DEB-AC7D-CA3E9F2518AB}"/>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7157838" y="1301683"/>
            <a:ext cx="733279" cy="275951"/>
          </a:xfrm>
          <a:prstGeom prst="rect">
            <a:avLst/>
          </a:prstGeom>
        </p:spPr>
      </p:pic>
      <p:pic>
        <p:nvPicPr>
          <p:cNvPr id="79" name="Picture 78">
            <a:extLst>
              <a:ext uri="{FF2B5EF4-FFF2-40B4-BE49-F238E27FC236}">
                <a16:creationId xmlns:a16="http://schemas.microsoft.com/office/drawing/2014/main" id="{127D49DF-87E7-4BA2-BFB0-DC976EE3FFB8}"/>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8106323" y="1247039"/>
            <a:ext cx="717123" cy="385239"/>
          </a:xfrm>
          <a:prstGeom prst="rect">
            <a:avLst/>
          </a:prstGeom>
        </p:spPr>
      </p:pic>
      <p:pic>
        <p:nvPicPr>
          <p:cNvPr id="81" name="Picture 80">
            <a:extLst>
              <a:ext uri="{FF2B5EF4-FFF2-40B4-BE49-F238E27FC236}">
                <a16:creationId xmlns:a16="http://schemas.microsoft.com/office/drawing/2014/main" id="{9794F1DE-C9ED-403D-915A-74F610FF9738}"/>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9123837" y="1383592"/>
            <a:ext cx="719022" cy="145595"/>
          </a:xfrm>
          <a:prstGeom prst="rect">
            <a:avLst/>
          </a:prstGeom>
        </p:spPr>
      </p:pic>
      <p:pic>
        <p:nvPicPr>
          <p:cNvPr id="82" name="Picture 81">
            <a:extLst>
              <a:ext uri="{FF2B5EF4-FFF2-40B4-BE49-F238E27FC236}">
                <a16:creationId xmlns:a16="http://schemas.microsoft.com/office/drawing/2014/main" id="{EEE0BFCE-5FDE-4616-A2FC-A244A2790C26}"/>
              </a:ext>
            </a:extLst>
          </p:cNvPr>
          <p:cNvPicPr>
            <a:picLocks noChangeAspect="1"/>
          </p:cNvPicPr>
          <p:nvPr/>
        </p:nvPicPr>
        <p:blipFill>
          <a:blip r:embed="rId80"/>
          <a:stretch>
            <a:fillRect/>
          </a:stretch>
        </p:blipFill>
        <p:spPr>
          <a:xfrm>
            <a:off x="10052436" y="1260071"/>
            <a:ext cx="805938" cy="385239"/>
          </a:xfrm>
          <a:prstGeom prst="rect">
            <a:avLst/>
          </a:prstGeom>
        </p:spPr>
      </p:pic>
      <p:pic>
        <p:nvPicPr>
          <p:cNvPr id="83" name="Picture 82">
            <a:extLst>
              <a:ext uri="{FF2B5EF4-FFF2-40B4-BE49-F238E27FC236}">
                <a16:creationId xmlns:a16="http://schemas.microsoft.com/office/drawing/2014/main" id="{0C01F28B-F3B6-4F2D-963E-7610DB2BBC80}"/>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625364" y="1892655"/>
            <a:ext cx="661854" cy="341676"/>
          </a:xfrm>
          <a:prstGeom prst="rect">
            <a:avLst/>
          </a:prstGeom>
        </p:spPr>
      </p:pic>
      <p:pic>
        <p:nvPicPr>
          <p:cNvPr id="84" name="Picture 83">
            <a:extLst>
              <a:ext uri="{FF2B5EF4-FFF2-40B4-BE49-F238E27FC236}">
                <a16:creationId xmlns:a16="http://schemas.microsoft.com/office/drawing/2014/main" id="{36A4339C-572C-45A0-9CE5-C4EDE3FDF9A2}"/>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24940" y="1854787"/>
            <a:ext cx="382660" cy="417415"/>
          </a:xfrm>
          <a:prstGeom prst="rect">
            <a:avLst/>
          </a:prstGeom>
        </p:spPr>
      </p:pic>
      <p:pic>
        <p:nvPicPr>
          <p:cNvPr id="85" name="Picture 84">
            <a:extLst>
              <a:ext uri="{FF2B5EF4-FFF2-40B4-BE49-F238E27FC236}">
                <a16:creationId xmlns:a16="http://schemas.microsoft.com/office/drawing/2014/main" id="{456C634A-17ED-421B-88C9-542325C45159}"/>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645494" y="2530589"/>
            <a:ext cx="805938" cy="335185"/>
          </a:xfrm>
          <a:prstGeom prst="rect">
            <a:avLst/>
          </a:prstGeom>
        </p:spPr>
      </p:pic>
      <p:pic>
        <p:nvPicPr>
          <p:cNvPr id="86" name="Picture 85">
            <a:extLst>
              <a:ext uri="{FF2B5EF4-FFF2-40B4-BE49-F238E27FC236}">
                <a16:creationId xmlns:a16="http://schemas.microsoft.com/office/drawing/2014/main" id="{E1911768-1B93-4840-A4C7-DA7657839BEA}"/>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473877" y="5261724"/>
            <a:ext cx="712504" cy="415770"/>
          </a:xfrm>
          <a:prstGeom prst="rect">
            <a:avLst/>
          </a:prstGeom>
        </p:spPr>
      </p:pic>
      <p:pic>
        <p:nvPicPr>
          <p:cNvPr id="87" name="Picture 86">
            <a:extLst>
              <a:ext uri="{FF2B5EF4-FFF2-40B4-BE49-F238E27FC236}">
                <a16:creationId xmlns:a16="http://schemas.microsoft.com/office/drawing/2014/main" id="{A98391AD-0DA6-4CF9-A748-4B697F4157A7}"/>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3618180" y="5420133"/>
            <a:ext cx="914089" cy="153028"/>
          </a:xfrm>
          <a:prstGeom prst="rect">
            <a:avLst/>
          </a:prstGeom>
        </p:spPr>
      </p:pic>
      <p:pic>
        <p:nvPicPr>
          <p:cNvPr id="88" name="Picture 87">
            <a:extLst>
              <a:ext uri="{FF2B5EF4-FFF2-40B4-BE49-F238E27FC236}">
                <a16:creationId xmlns:a16="http://schemas.microsoft.com/office/drawing/2014/main" id="{354E68BF-8E7D-4CD9-B3AE-0958F172C957}"/>
              </a:ext>
            </a:extLst>
          </p:cNvPr>
          <p:cNvPicPr>
            <a:picLocks noChangeAspect="1"/>
          </p:cNvPicPr>
          <p:nvPr/>
        </p:nvPicPr>
        <p:blipFill>
          <a:blip r:embed="rId86"/>
          <a:stretch>
            <a:fillRect/>
          </a:stretch>
        </p:blipFill>
        <p:spPr>
          <a:xfrm>
            <a:off x="9265601" y="5294867"/>
            <a:ext cx="835813" cy="290560"/>
          </a:xfrm>
          <a:prstGeom prst="rect">
            <a:avLst/>
          </a:prstGeom>
        </p:spPr>
      </p:pic>
      <p:pic>
        <p:nvPicPr>
          <p:cNvPr id="89" name="Picture 88">
            <a:extLst>
              <a:ext uri="{FF2B5EF4-FFF2-40B4-BE49-F238E27FC236}">
                <a16:creationId xmlns:a16="http://schemas.microsoft.com/office/drawing/2014/main" id="{8AA7DDFA-CB0D-4260-B1F4-148CA257A88E}"/>
              </a:ext>
            </a:extLst>
          </p:cNvPr>
          <p:cNvPicPr>
            <a:picLocks noChangeAspect="1"/>
          </p:cNvPicPr>
          <p:nvPr/>
        </p:nvPicPr>
        <p:blipFill rotWithShape="1">
          <a:blip r:embed="rId87" cstate="screen">
            <a:extLst>
              <a:ext uri="{28A0092B-C50C-407E-A947-70E740481C1C}">
                <a14:useLocalDpi xmlns:a14="http://schemas.microsoft.com/office/drawing/2010/main"/>
              </a:ext>
            </a:extLst>
          </a:blip>
          <a:srcRect/>
          <a:stretch/>
        </p:blipFill>
        <p:spPr>
          <a:xfrm>
            <a:off x="4495632" y="5330277"/>
            <a:ext cx="979936" cy="334768"/>
          </a:xfrm>
          <a:prstGeom prst="rect">
            <a:avLst/>
          </a:prstGeom>
        </p:spPr>
      </p:pic>
      <p:pic>
        <p:nvPicPr>
          <p:cNvPr id="90" name="Picture 89">
            <a:extLst>
              <a:ext uri="{FF2B5EF4-FFF2-40B4-BE49-F238E27FC236}">
                <a16:creationId xmlns:a16="http://schemas.microsoft.com/office/drawing/2014/main" id="{9A208447-7753-4546-AD25-A5DB2ADE818A}"/>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6263326" y="5351437"/>
            <a:ext cx="856704" cy="252363"/>
          </a:xfrm>
          <a:prstGeom prst="rect">
            <a:avLst/>
          </a:prstGeom>
        </p:spPr>
      </p:pic>
      <p:pic>
        <p:nvPicPr>
          <p:cNvPr id="91" name="Picture 90">
            <a:extLst>
              <a:ext uri="{FF2B5EF4-FFF2-40B4-BE49-F238E27FC236}">
                <a16:creationId xmlns:a16="http://schemas.microsoft.com/office/drawing/2014/main" id="{4E06DC81-9667-4647-84D6-C2A2F9631DC2}"/>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7168223" y="5343989"/>
            <a:ext cx="756591" cy="249170"/>
          </a:xfrm>
          <a:prstGeom prst="rect">
            <a:avLst/>
          </a:prstGeom>
        </p:spPr>
      </p:pic>
      <p:pic>
        <p:nvPicPr>
          <p:cNvPr id="92" name="Picture 91">
            <a:extLst>
              <a:ext uri="{FF2B5EF4-FFF2-40B4-BE49-F238E27FC236}">
                <a16:creationId xmlns:a16="http://schemas.microsoft.com/office/drawing/2014/main" id="{3B48641B-2A81-4B01-BB6E-0A0CA9B0E382}"/>
              </a:ext>
            </a:extLst>
          </p:cNvPr>
          <p:cNvPicPr>
            <a:picLocks noChangeAspect="1"/>
          </p:cNvPicPr>
          <p:nvPr/>
        </p:nvPicPr>
        <p:blipFill>
          <a:blip r:embed="rId90" cstate="screen">
            <a:extLst>
              <a:ext uri="{28A0092B-C50C-407E-A947-70E740481C1C}">
                <a14:useLocalDpi xmlns:a14="http://schemas.microsoft.com/office/drawing/2010/main"/>
              </a:ext>
            </a:extLst>
          </a:blip>
          <a:stretch>
            <a:fillRect/>
          </a:stretch>
        </p:blipFill>
        <p:spPr>
          <a:xfrm>
            <a:off x="11340011" y="5269398"/>
            <a:ext cx="314202" cy="471799"/>
          </a:xfrm>
          <a:prstGeom prst="rect">
            <a:avLst/>
          </a:prstGeom>
        </p:spPr>
      </p:pic>
      <p:pic>
        <p:nvPicPr>
          <p:cNvPr id="93" name="Picture 92">
            <a:extLst>
              <a:ext uri="{FF2B5EF4-FFF2-40B4-BE49-F238E27FC236}">
                <a16:creationId xmlns:a16="http://schemas.microsoft.com/office/drawing/2014/main" id="{4988B4E2-8841-4F61-AC89-54ADCD2C4E53}"/>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8210348" y="5375043"/>
            <a:ext cx="855250" cy="262860"/>
          </a:xfrm>
          <a:prstGeom prst="rect">
            <a:avLst/>
          </a:prstGeom>
        </p:spPr>
      </p:pic>
      <p:pic>
        <p:nvPicPr>
          <p:cNvPr id="94" name="Picture 93">
            <a:extLst>
              <a:ext uri="{FF2B5EF4-FFF2-40B4-BE49-F238E27FC236}">
                <a16:creationId xmlns:a16="http://schemas.microsoft.com/office/drawing/2014/main" id="{DE31FEBA-54A5-41BD-9735-E62258EAA343}"/>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0198147" y="5399735"/>
            <a:ext cx="883837" cy="157359"/>
          </a:xfrm>
          <a:prstGeom prst="rect">
            <a:avLst/>
          </a:prstGeom>
          <a:noFill/>
        </p:spPr>
      </p:pic>
      <p:pic>
        <p:nvPicPr>
          <p:cNvPr id="95" name="Picture 94">
            <a:extLst>
              <a:ext uri="{FF2B5EF4-FFF2-40B4-BE49-F238E27FC236}">
                <a16:creationId xmlns:a16="http://schemas.microsoft.com/office/drawing/2014/main" id="{88F58DBE-6C06-42E7-82E9-01805CB5A051}"/>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10920585" y="1310378"/>
            <a:ext cx="884011" cy="168182"/>
          </a:xfrm>
          <a:prstGeom prst="rect">
            <a:avLst/>
          </a:prstGeom>
        </p:spPr>
      </p:pic>
      <p:pic>
        <p:nvPicPr>
          <p:cNvPr id="96" name="Picture 95">
            <a:extLst>
              <a:ext uri="{FF2B5EF4-FFF2-40B4-BE49-F238E27FC236}">
                <a16:creationId xmlns:a16="http://schemas.microsoft.com/office/drawing/2014/main" id="{06879A7B-D3A4-4E3D-A87A-4B9C2BEFB7B8}"/>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2423892" y="4907208"/>
            <a:ext cx="983425" cy="192928"/>
          </a:xfrm>
          <a:prstGeom prst="rect">
            <a:avLst/>
          </a:prstGeom>
        </p:spPr>
      </p:pic>
      <p:pic>
        <p:nvPicPr>
          <p:cNvPr id="527" name="Picture 526">
            <a:extLst>
              <a:ext uri="{FF2B5EF4-FFF2-40B4-BE49-F238E27FC236}">
                <a16:creationId xmlns:a16="http://schemas.microsoft.com/office/drawing/2014/main" id="{A279283A-EB5D-4813-AC7E-FA160BB9F3F0}"/>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687777" y="1321936"/>
            <a:ext cx="547763" cy="273882"/>
          </a:xfrm>
          <a:prstGeom prst="rect">
            <a:avLst/>
          </a:prstGeom>
        </p:spPr>
      </p:pic>
      <p:pic>
        <p:nvPicPr>
          <p:cNvPr id="529" name="Picture 6">
            <a:extLst>
              <a:ext uri="{FF2B5EF4-FFF2-40B4-BE49-F238E27FC236}">
                <a16:creationId xmlns:a16="http://schemas.microsoft.com/office/drawing/2014/main" id="{8AF226CF-956C-4348-AB7C-1716EC76BB44}"/>
              </a:ext>
            </a:extLst>
          </p:cNvPr>
          <p:cNvPicPr>
            <a:picLocks noChangeAspect="1" noChangeArrowheads="1"/>
          </p:cNvPicPr>
          <p:nvPr/>
        </p:nvPicPr>
        <p:blipFill>
          <a:blip r:embed="rId9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5481" y="3658970"/>
            <a:ext cx="637867" cy="28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Picture 529">
            <a:extLst>
              <a:ext uri="{FF2B5EF4-FFF2-40B4-BE49-F238E27FC236}">
                <a16:creationId xmlns:a16="http://schemas.microsoft.com/office/drawing/2014/main" id="{8813690D-071B-4661-A87F-28139A7D0BE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008840" y="1841228"/>
            <a:ext cx="409195" cy="311886"/>
          </a:xfrm>
          <a:prstGeom prst="rect">
            <a:avLst/>
          </a:prstGeom>
        </p:spPr>
      </p:pic>
      <p:pic>
        <p:nvPicPr>
          <p:cNvPr id="531" name="Picture 530">
            <a:extLst>
              <a:ext uri="{FF2B5EF4-FFF2-40B4-BE49-F238E27FC236}">
                <a16:creationId xmlns:a16="http://schemas.microsoft.com/office/drawing/2014/main" id="{9E9133B5-3199-4922-9890-F44B90985448}"/>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6856060" y="2508213"/>
            <a:ext cx="366127" cy="304167"/>
          </a:xfrm>
          <a:prstGeom prst="rect">
            <a:avLst/>
          </a:prstGeom>
        </p:spPr>
      </p:pic>
      <p:pic>
        <p:nvPicPr>
          <p:cNvPr id="532" name="Picture 531" descr="Image result for ixreach">
            <a:extLst>
              <a:ext uri="{FF2B5EF4-FFF2-40B4-BE49-F238E27FC236}">
                <a16:creationId xmlns:a16="http://schemas.microsoft.com/office/drawing/2014/main" id="{960CD391-B8B1-4B97-A153-789522B8F129}"/>
              </a:ext>
            </a:extLst>
          </p:cNvPr>
          <p:cNvPicPr>
            <a:picLocks noChangeAspect="1" noChangeArrowheads="1"/>
          </p:cNvPicPr>
          <p:nvPr/>
        </p:nvPicPr>
        <p:blipFill>
          <a:blip r:embed="rId99" cstate="screen">
            <a:extLst>
              <a:ext uri="{28A0092B-C50C-407E-A947-70E740481C1C}">
                <a14:useLocalDpi xmlns:a14="http://schemas.microsoft.com/office/drawing/2010/main"/>
              </a:ext>
            </a:extLst>
          </a:blip>
          <a:srcRect/>
          <a:stretch>
            <a:fillRect/>
          </a:stretch>
        </p:blipFill>
        <p:spPr bwMode="auto">
          <a:xfrm>
            <a:off x="10448447" y="2496790"/>
            <a:ext cx="1084482" cy="36149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37A63C2E-0E38-4FBF-A7C0-31360ECAF715}"/>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4747712" y="3045605"/>
            <a:ext cx="643474" cy="336568"/>
          </a:xfrm>
          <a:prstGeom prst="rect">
            <a:avLst/>
          </a:prstGeom>
        </p:spPr>
      </p:pic>
      <p:pic>
        <p:nvPicPr>
          <p:cNvPr id="534" name="Picture 533" descr="Image result for ntt smartconnect">
            <a:extLst>
              <a:ext uri="{FF2B5EF4-FFF2-40B4-BE49-F238E27FC236}">
                <a16:creationId xmlns:a16="http://schemas.microsoft.com/office/drawing/2014/main" id="{47079BD1-6505-4E6C-8858-5CF499B86011}"/>
              </a:ext>
            </a:extLst>
          </p:cNvPr>
          <p:cNvPicPr>
            <a:picLocks noChangeAspect="1" noChangeArrowheads="1"/>
          </p:cNvPicPr>
          <p:nvPr/>
        </p:nvPicPr>
        <p:blipFill rotWithShape="1">
          <a:blip r:embed="rId101" cstate="screen">
            <a:extLst>
              <a:ext uri="{28A0092B-C50C-407E-A947-70E740481C1C}">
                <a14:useLocalDpi xmlns:a14="http://schemas.microsoft.com/office/drawing/2010/main"/>
              </a:ext>
            </a:extLst>
          </a:blip>
          <a:srcRect/>
          <a:stretch/>
        </p:blipFill>
        <p:spPr bwMode="auto">
          <a:xfrm>
            <a:off x="9754351" y="3621150"/>
            <a:ext cx="1057405" cy="356943"/>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535" descr="Image result for optus">
            <a:extLst>
              <a:ext uri="{FF2B5EF4-FFF2-40B4-BE49-F238E27FC236}">
                <a16:creationId xmlns:a16="http://schemas.microsoft.com/office/drawing/2014/main" id="{889F0306-F1D8-4080-97C8-DD30FE54DCE2}"/>
              </a:ext>
            </a:extLst>
          </p:cNvPr>
          <p:cNvPicPr>
            <a:picLocks noChangeAspect="1" noChangeArrowheads="1"/>
          </p:cNvPicPr>
          <p:nvPr/>
        </p:nvPicPr>
        <p:blipFill>
          <a:blip r:embed="rId102" cstate="screen">
            <a:extLst>
              <a:ext uri="{28A0092B-C50C-407E-A947-70E740481C1C}">
                <a14:useLocalDpi xmlns:a14="http://schemas.microsoft.com/office/drawing/2010/main"/>
              </a:ext>
            </a:extLst>
          </a:blip>
          <a:srcRect/>
          <a:stretch>
            <a:fillRect/>
          </a:stretch>
        </p:blipFill>
        <p:spPr bwMode="auto">
          <a:xfrm>
            <a:off x="11042161" y="3738561"/>
            <a:ext cx="537656" cy="107181"/>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536">
            <a:extLst>
              <a:ext uri="{FF2B5EF4-FFF2-40B4-BE49-F238E27FC236}">
                <a16:creationId xmlns:a16="http://schemas.microsoft.com/office/drawing/2014/main" id="{3C63B5E0-A57C-44DC-B95A-9F6B9AC101C0}"/>
              </a:ext>
            </a:extLst>
          </p:cNvPr>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2212812" y="4276320"/>
            <a:ext cx="1024626" cy="218616"/>
          </a:xfrm>
          <a:prstGeom prst="rect">
            <a:avLst/>
          </a:prstGeom>
        </p:spPr>
      </p:pic>
      <p:pic>
        <p:nvPicPr>
          <p:cNvPr id="538" name="Picture 537">
            <a:extLst>
              <a:ext uri="{FF2B5EF4-FFF2-40B4-BE49-F238E27FC236}">
                <a16:creationId xmlns:a16="http://schemas.microsoft.com/office/drawing/2014/main" id="{A7AA476C-4468-4A5B-8326-DEBD15E60EFB}"/>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473146" y="4851228"/>
            <a:ext cx="964823" cy="325181"/>
          </a:xfrm>
          <a:prstGeom prst="rect">
            <a:avLst/>
          </a:prstGeom>
        </p:spPr>
      </p:pic>
      <p:pic>
        <p:nvPicPr>
          <p:cNvPr id="539" name="Picture 538" descr="Image result for time logo">
            <a:extLst>
              <a:ext uri="{FF2B5EF4-FFF2-40B4-BE49-F238E27FC236}">
                <a16:creationId xmlns:a16="http://schemas.microsoft.com/office/drawing/2014/main" id="{BA054B17-00F3-414F-98EF-09618F5D2C84}"/>
              </a:ext>
            </a:extLst>
          </p:cNvPr>
          <p:cNvPicPr>
            <a:picLocks noChangeAspect="1" noChangeArrowheads="1"/>
          </p:cNvPicPr>
          <p:nvPr/>
        </p:nvPicPr>
        <p:blipFill>
          <a:blip r:embed="rId105" cstate="screen">
            <a:extLst>
              <a:ext uri="{28A0092B-C50C-407E-A947-70E740481C1C}">
                <a14:useLocalDpi xmlns:a14="http://schemas.microsoft.com/office/drawing/2010/main"/>
              </a:ext>
            </a:extLst>
          </a:blip>
          <a:srcRect/>
          <a:stretch>
            <a:fillRect/>
          </a:stretch>
        </p:blipFill>
        <p:spPr bwMode="auto">
          <a:xfrm>
            <a:off x="669290" y="5360073"/>
            <a:ext cx="662322" cy="11754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descr="Image result for sprint logo">
            <a:extLst>
              <a:ext uri="{FF2B5EF4-FFF2-40B4-BE49-F238E27FC236}">
                <a16:creationId xmlns:a16="http://schemas.microsoft.com/office/drawing/2014/main" id="{F3EFB863-E221-43D4-AD44-E6CE8363D538}"/>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689075" y="4758321"/>
            <a:ext cx="781890" cy="324464"/>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4933E1FF-B90D-4751-8A8F-0A75E8794707}"/>
              </a:ext>
            </a:extLst>
          </p:cNvPr>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11214309" y="4284791"/>
            <a:ext cx="548753" cy="270718"/>
          </a:xfrm>
          <a:prstGeom prst="rect">
            <a:avLst/>
          </a:prstGeom>
        </p:spPr>
      </p:pic>
      <p:pic>
        <p:nvPicPr>
          <p:cNvPr id="3" name="Picture 2">
            <a:extLst>
              <a:ext uri="{FF2B5EF4-FFF2-40B4-BE49-F238E27FC236}">
                <a16:creationId xmlns:a16="http://schemas.microsoft.com/office/drawing/2014/main" id="{E5F151BB-557E-4BEE-B841-2CD72EF2B8A6}"/>
              </a:ext>
            </a:extLst>
          </p:cNvPr>
          <p:cNvPicPr>
            <a:picLocks noChangeAspect="1"/>
          </p:cNvPicPr>
          <p:nvPr/>
        </p:nvPicPr>
        <p:blipFill>
          <a:blip r:embed="rId108" cstate="screen">
            <a:extLst>
              <a:ext uri="{28A0092B-C50C-407E-A947-70E740481C1C}">
                <a14:useLocalDpi xmlns:a14="http://schemas.microsoft.com/office/drawing/2010/main"/>
              </a:ext>
            </a:extLst>
          </a:blip>
          <a:stretch>
            <a:fillRect/>
          </a:stretch>
        </p:blipFill>
        <p:spPr>
          <a:xfrm>
            <a:off x="3271352" y="1941760"/>
            <a:ext cx="863189" cy="316359"/>
          </a:xfrm>
          <a:prstGeom prst="rect">
            <a:avLst/>
          </a:prstGeom>
        </p:spPr>
      </p:pic>
    </p:spTree>
    <p:extLst>
      <p:ext uri="{BB962C8B-B14F-4D97-AF65-F5344CB8AC3E}">
        <p14:creationId xmlns:p14="http://schemas.microsoft.com/office/powerpoint/2010/main" val="11716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72C21C-0790-2D44-A742-73A639A60AD8}"/>
              </a:ext>
            </a:extLst>
          </p:cNvPr>
          <p:cNvSpPr/>
          <p:nvPr/>
        </p:nvSpPr>
        <p:spPr bwMode="auto">
          <a:xfrm>
            <a:off x="6788627" y="0"/>
            <a:ext cx="5398755" cy="6858000"/>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095E889F-A1E0-43F3-8FEE-349A04EC09F0}"/>
              </a:ext>
            </a:extLst>
          </p:cNvPr>
          <p:cNvSpPr>
            <a:spLocks noGrp="1"/>
          </p:cNvSpPr>
          <p:nvPr>
            <p:ph type="title"/>
          </p:nvPr>
        </p:nvSpPr>
        <p:spPr>
          <a:xfrm>
            <a:off x="186297" y="746038"/>
            <a:ext cx="7247245" cy="492443"/>
          </a:xfrm>
        </p:spPr>
        <p:txBody>
          <a:bodyPr/>
          <a:lstStyle/>
          <a:p>
            <a:r>
              <a:rPr lang="en-US" sz="3200" b="0"/>
              <a:t>Azure ExpressRoute Direct</a:t>
            </a:r>
          </a:p>
        </p:txBody>
      </p:sp>
      <p:sp>
        <p:nvSpPr>
          <p:cNvPr id="2" name="Text Placeholder 1">
            <a:extLst>
              <a:ext uri="{FF2B5EF4-FFF2-40B4-BE49-F238E27FC236}">
                <a16:creationId xmlns:a16="http://schemas.microsoft.com/office/drawing/2014/main" id="{F270E08A-7FEC-468D-A083-4CFE1FFF7DD3}"/>
              </a:ext>
            </a:extLst>
          </p:cNvPr>
          <p:cNvSpPr>
            <a:spLocks noGrp="1"/>
          </p:cNvSpPr>
          <p:nvPr>
            <p:ph type="body" sz="quarter" idx="10"/>
          </p:nvPr>
        </p:nvSpPr>
        <p:spPr>
          <a:xfrm>
            <a:off x="186297" y="2106015"/>
            <a:ext cx="6147253" cy="2139373"/>
          </a:xfrm>
          <a:noFill/>
        </p:spPr>
        <p:txBody>
          <a:bodyPr>
            <a:normAutofit/>
          </a:bodyPr>
          <a:lstStyle/>
          <a:p>
            <a:r>
              <a:rPr lang="en-US" sz="3200" b="1">
                <a:solidFill>
                  <a:srgbClr val="F37521"/>
                </a:solidFill>
              </a:rPr>
              <a:t>Breaking the speed barrier</a:t>
            </a:r>
          </a:p>
          <a:p>
            <a:r>
              <a:rPr lang="en-US" sz="3200" b="1">
                <a:solidFill>
                  <a:srgbClr val="F37521"/>
                </a:solidFill>
              </a:rPr>
              <a:t>Fastest of all cloud providers!</a:t>
            </a:r>
          </a:p>
        </p:txBody>
      </p:sp>
      <p:grpSp>
        <p:nvGrpSpPr>
          <p:cNvPr id="8" name="Group 7">
            <a:extLst>
              <a:ext uri="{FF2B5EF4-FFF2-40B4-BE49-F238E27FC236}">
                <a16:creationId xmlns:a16="http://schemas.microsoft.com/office/drawing/2014/main" id="{AD0DAFF1-19B5-4DD2-A232-993DD93900C7}"/>
              </a:ext>
            </a:extLst>
          </p:cNvPr>
          <p:cNvGrpSpPr/>
          <p:nvPr/>
        </p:nvGrpSpPr>
        <p:grpSpPr>
          <a:xfrm>
            <a:off x="7739790" y="361404"/>
            <a:ext cx="3528955" cy="5974042"/>
            <a:chOff x="7979350" y="463259"/>
            <a:chExt cx="3528955" cy="5974042"/>
          </a:xfrm>
        </p:grpSpPr>
        <p:sp>
          <p:nvSpPr>
            <p:cNvPr id="9" name="Rectangle 17">
              <a:extLst>
                <a:ext uri="{FF2B5EF4-FFF2-40B4-BE49-F238E27FC236}">
                  <a16:creationId xmlns:a16="http://schemas.microsoft.com/office/drawing/2014/main" id="{E2DFEC3E-D831-41E1-A8A5-BC7506615BEC}"/>
                </a:ext>
              </a:extLst>
            </p:cNvPr>
            <p:cNvSpPr/>
            <p:nvPr/>
          </p:nvSpPr>
          <p:spPr bwMode="auto">
            <a:xfrm>
              <a:off x="7979350" y="5751019"/>
              <a:ext cx="3528955" cy="686282"/>
            </a:xfrm>
            <a:prstGeom prst="rect">
              <a:avLst/>
            </a:prstGeom>
            <a:noFill/>
            <a:ln w="22225" cap="sq" cmpd="sng" algn="ctr">
              <a:noFill/>
              <a:prstDash val="sysDot"/>
              <a:miter lim="800000"/>
              <a:headEnd type="none" w="med" len="med"/>
              <a:tailEnd type="none" w="med" len="med"/>
            </a:ln>
            <a:effectLst/>
          </p:spPr>
          <p:txBody>
            <a:bodyPr lIns="186470" tIns="149176" rIns="186470" bIns="149176" anchor="ctr"/>
            <a:lstStyle/>
            <a:p>
              <a:pPr marL="0" marR="0" lvl="0" indent="0" algn="ctr" defTabSz="93201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ExpressRoute </a:t>
              </a:r>
              <a:b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br>
              <a:r>
                <a:rPr kumimoji="0" lang="en-US" sz="1600" b="0" i="0" u="none" strike="noStrike" kern="0" cap="none" spc="0" normalizeH="0" baseline="0" noProof="0">
                  <a:ln>
                    <a:noFill/>
                  </a:ln>
                  <a:gradFill>
                    <a:gsLst>
                      <a:gs pos="0">
                        <a:srgbClr val="353535"/>
                      </a:gs>
                      <a:gs pos="52000">
                        <a:srgbClr val="353535"/>
                      </a:gs>
                    </a:gsLst>
                    <a:lin ang="5400000" scaled="1"/>
                  </a:gradFill>
                  <a:effectLst/>
                  <a:uLnTx/>
                  <a:uFillTx/>
                  <a:latin typeface="Segoe UI Semibold" panose="020B0702040204020203" pitchFamily="34" charset="0"/>
                  <a:ea typeface="MS PGothic" pitchFamily="34" charset="-128"/>
                  <a:cs typeface="Segoe UI Semibold" panose="020B0702040204020203" pitchFamily="34" charset="0"/>
                </a:rPr>
                <a:t>Peering Location</a:t>
              </a:r>
            </a:p>
          </p:txBody>
        </p:sp>
        <p:sp>
          <p:nvSpPr>
            <p:cNvPr id="10" name="Freeform 23">
              <a:extLst>
                <a:ext uri="{FF2B5EF4-FFF2-40B4-BE49-F238E27FC236}">
                  <a16:creationId xmlns:a16="http://schemas.microsoft.com/office/drawing/2014/main" id="{5EB3F528-3C9F-4E95-95F7-2B5408D7D9CD}"/>
                </a:ext>
              </a:extLst>
            </p:cNvPr>
            <p:cNvSpPr>
              <a:spLocks noEditPoints="1"/>
            </p:cNvSpPr>
            <p:nvPr/>
          </p:nvSpPr>
          <p:spPr bwMode="auto">
            <a:xfrm>
              <a:off x="9808453" y="4475884"/>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1" name="Freeform 23">
              <a:extLst>
                <a:ext uri="{FF2B5EF4-FFF2-40B4-BE49-F238E27FC236}">
                  <a16:creationId xmlns:a16="http://schemas.microsoft.com/office/drawing/2014/main" id="{F9B59C46-46DC-43AA-9332-11B6F4AEBC91}"/>
                </a:ext>
              </a:extLst>
            </p:cNvPr>
            <p:cNvSpPr>
              <a:spLocks noEditPoints="1"/>
            </p:cNvSpPr>
            <p:nvPr/>
          </p:nvSpPr>
          <p:spPr bwMode="auto">
            <a:xfrm>
              <a:off x="9043463" y="4475885"/>
              <a:ext cx="641243" cy="127513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D83B01"/>
            </a:solidFill>
            <a:ln>
              <a:noFill/>
            </a:ln>
          </p:spPr>
          <p:txBody>
            <a:bodyPr lIns="93235" tIns="46617" rIns="93235" bIns="46617"/>
            <a:lstStyle/>
            <a:p>
              <a:pPr marL="0" marR="0" lvl="0" indent="0" algn="l" defTabSz="950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pitchFamily="34" charset="-128"/>
                <a:cs typeface="+mn-cs"/>
              </a:endParaRPr>
            </a:p>
          </p:txBody>
        </p:sp>
        <p:sp>
          <p:nvSpPr>
            <p:cNvPr id="14" name="Up-Down Arrow 50">
              <a:extLst>
                <a:ext uri="{FF2B5EF4-FFF2-40B4-BE49-F238E27FC236}">
                  <a16:creationId xmlns:a16="http://schemas.microsoft.com/office/drawing/2014/main" id="{1B031DD2-9891-4A18-BE61-C0D701AAFB5A}"/>
                </a:ext>
              </a:extLst>
            </p:cNvPr>
            <p:cNvSpPr/>
            <p:nvPr/>
          </p:nvSpPr>
          <p:spPr bwMode="auto">
            <a:xfrm>
              <a:off x="9231138" y="2085830"/>
              <a:ext cx="877942" cy="2266604"/>
            </a:xfrm>
            <a:prstGeom prst="upDownArrow">
              <a:avLst>
                <a:gd name="adj1" fmla="val 47431"/>
                <a:gd name="adj2" fmla="val 46845"/>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vert="vert270" lIns="0" tIns="47559" rIns="0" bIns="47559" anchor="ctr"/>
            <a:lstStyle/>
            <a:p>
              <a:pPr marL="0" marR="0" lvl="0" indent="0" algn="ctr" defTabSz="950858" rtl="0" eaLnBrk="1" fontAlgn="base" latinLnBrk="0" hangingPunct="1">
                <a:lnSpc>
                  <a:spcPct val="100000"/>
                </a:lnSpc>
                <a:spcBef>
                  <a:spcPct val="0"/>
                </a:spcBef>
                <a:spcAft>
                  <a:spcPct val="0"/>
                </a:spcAft>
                <a:buClrTx/>
                <a:buSzTx/>
                <a:buFontTx/>
                <a:buNone/>
                <a:tabLst>
                  <a:tab pos="1200150" algn="l"/>
                </a:tabLst>
                <a:defRPr/>
              </a:pPr>
              <a:r>
                <a:rPr kumimoji="0" lang="en-US" sz="1200" b="0" i="0" u="none" strike="noStrike" kern="0" cap="none" spc="0" normalizeH="0" baseline="0" noProof="0">
                  <a:ln>
                    <a:noFill/>
                  </a:ln>
                  <a:gradFill>
                    <a:gsLst>
                      <a:gs pos="0">
                        <a:srgbClr val="FFFFFF"/>
                      </a:gs>
                      <a:gs pos="59000">
                        <a:srgbClr val="FFFFFF"/>
                      </a:gs>
                    </a:gsLst>
                    <a:lin ang="0" scaled="0"/>
                  </a:gradFill>
                  <a:effectLst/>
                  <a:uLnTx/>
                  <a:uFillTx/>
                  <a:latin typeface="Segoe UI Semilight"/>
                  <a:ea typeface="MS PGothic" pitchFamily="34" charset="-128"/>
                  <a:cs typeface="+mn-cs"/>
                </a:rPr>
                <a:t>ExpressRoute Direct</a:t>
              </a:r>
            </a:p>
          </p:txBody>
        </p:sp>
        <p:sp>
          <p:nvSpPr>
            <p:cNvPr id="13" name="Freeform 539">
              <a:extLst>
                <a:ext uri="{FF2B5EF4-FFF2-40B4-BE49-F238E27FC236}">
                  <a16:creationId xmlns:a16="http://schemas.microsoft.com/office/drawing/2014/main" id="{2D322040-EED9-45B3-A057-541CD848B10F}"/>
                </a:ext>
              </a:extLst>
            </p:cNvPr>
            <p:cNvSpPr>
              <a:spLocks noChangeAspect="1"/>
            </p:cNvSpPr>
            <p:nvPr/>
          </p:nvSpPr>
          <p:spPr bwMode="auto">
            <a:xfrm>
              <a:off x="8108020" y="463259"/>
              <a:ext cx="3136878" cy="15669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28575">
              <a:solidFill>
                <a:srgbClr val="FFFFFF">
                  <a:lumMod val="65000"/>
                </a:srgbClr>
              </a:solidFill>
            </a:ln>
            <a:extLst/>
          </p:spPr>
          <p:txBody>
            <a:bodyPr lIns="93235" tIns="93235" rIns="93235" bIns="93235" anchor="ctr"/>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prstClr val="black"/>
                </a:solidFill>
                <a:effectLst/>
                <a:uLnTx/>
                <a:uFillTx/>
                <a:latin typeface="Segoe UI Semilight"/>
                <a:ea typeface="MS PGothic" pitchFamily="34" charset="-128"/>
                <a:cs typeface="+mn-cs"/>
              </a:endParaRPr>
            </a:p>
          </p:txBody>
        </p:sp>
      </p:grpSp>
      <p:pic>
        <p:nvPicPr>
          <p:cNvPr id="16" name="Picture 15">
            <a:extLst>
              <a:ext uri="{FF2B5EF4-FFF2-40B4-BE49-F238E27FC236}">
                <a16:creationId xmlns:a16="http://schemas.microsoft.com/office/drawing/2014/main" id="{DFFA74AC-4FD9-4AA7-8ED9-E67064E1BA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5871" y="836105"/>
            <a:ext cx="1828742" cy="1028667"/>
          </a:xfrm>
          <a:prstGeom prst="rect">
            <a:avLst/>
          </a:prstGeom>
        </p:spPr>
      </p:pic>
      <p:pic>
        <p:nvPicPr>
          <p:cNvPr id="19" name="Picture 18">
            <a:extLst>
              <a:ext uri="{FF2B5EF4-FFF2-40B4-BE49-F238E27FC236}">
                <a16:creationId xmlns:a16="http://schemas.microsoft.com/office/drawing/2014/main" id="{0C632DA5-3EA5-42A1-AF2E-41841A922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2514" y="2908414"/>
            <a:ext cx="798200" cy="417725"/>
          </a:xfrm>
          <a:prstGeom prst="rect">
            <a:avLst/>
          </a:prstGeom>
        </p:spPr>
      </p:pic>
      <p:sp>
        <p:nvSpPr>
          <p:cNvPr id="3" name="TextBox 2">
            <a:extLst>
              <a:ext uri="{FF2B5EF4-FFF2-40B4-BE49-F238E27FC236}">
                <a16:creationId xmlns:a16="http://schemas.microsoft.com/office/drawing/2014/main" id="{7D1DE3C9-8257-F241-9456-F00BAEF4BA5F}"/>
              </a:ext>
            </a:extLst>
          </p:cNvPr>
          <p:cNvSpPr txBox="1"/>
          <p:nvPr/>
        </p:nvSpPr>
        <p:spPr>
          <a:xfrm>
            <a:off x="186297" y="3436439"/>
            <a:ext cx="5863619" cy="33239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100 Gbps direct to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Built for customers with extreme bandwidth needs for massive data ingestion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Flexibility in bandwidth allocation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In-geo and global connectivity</a:t>
            </a:r>
          </a:p>
        </p:txBody>
      </p:sp>
      <p:sp>
        <p:nvSpPr>
          <p:cNvPr id="15" name="TextBox 14">
            <a:extLst>
              <a:ext uri="{FF2B5EF4-FFF2-40B4-BE49-F238E27FC236}">
                <a16:creationId xmlns:a16="http://schemas.microsoft.com/office/drawing/2014/main" id="{C0FA6857-1390-F242-A51B-6B29E88E5CB6}"/>
              </a:ext>
            </a:extLst>
          </p:cNvPr>
          <p:cNvSpPr txBox="1"/>
          <p:nvPr/>
        </p:nvSpPr>
        <p:spPr>
          <a:xfrm rot="2677168">
            <a:off x="10975119" y="26678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
        <p:nvSpPr>
          <p:cNvPr id="6" name="TextBox 5">
            <a:extLst>
              <a:ext uri="{FF2B5EF4-FFF2-40B4-BE49-F238E27FC236}">
                <a16:creationId xmlns:a16="http://schemas.microsoft.com/office/drawing/2014/main" id="{DD7FD185-0411-6641-8F39-133121605EC0}"/>
              </a:ext>
            </a:extLst>
          </p:cNvPr>
          <p:cNvSpPr txBox="1"/>
          <p:nvPr/>
        </p:nvSpPr>
        <p:spPr>
          <a:xfrm>
            <a:off x="186297" y="1163378"/>
            <a:ext cx="2707298"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37521"/>
                </a:solidFill>
                <a:effectLst/>
                <a:uLnTx/>
                <a:uFillTx/>
                <a:latin typeface="Segoe UI"/>
                <a:ea typeface="+mn-ea"/>
                <a:cs typeface="+mn-cs"/>
              </a:rPr>
              <a:t>10X</a:t>
            </a:r>
            <a:endParaRPr kumimoji="0" lang="en-US" sz="6600" b="0" i="0" u="none" strike="noStrike" kern="1200" cap="none" spc="0" normalizeH="0" baseline="0" noProof="0">
              <a:ln>
                <a:noFill/>
              </a:ln>
              <a:solidFill>
                <a:srgbClr val="F3752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1E3755-9FB9-404E-A8DD-39F5F89C7C4A}"/>
              </a:ext>
            </a:extLst>
          </p:cNvPr>
          <p:cNvSpPr txBox="1"/>
          <p:nvPr/>
        </p:nvSpPr>
        <p:spPr>
          <a:xfrm>
            <a:off x="1189281" y="195483"/>
            <a:ext cx="28300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n-ea"/>
                <a:cs typeface="+mn-cs"/>
              </a:rPr>
              <a:t>Announcing</a:t>
            </a:r>
            <a:endParaRPr kumimoji="0" lang="en-US" sz="3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102646C9-2181-41A4-BA20-416ABBA9B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spTree>
    <p:extLst>
      <p:ext uri="{BB962C8B-B14F-4D97-AF65-F5344CB8AC3E}">
        <p14:creationId xmlns:p14="http://schemas.microsoft.com/office/powerpoint/2010/main" val="7618251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FB2EB4-E4D9-496B-AE64-31E43D384D69}"/>
              </a:ext>
            </a:extLst>
          </p:cNvPr>
          <p:cNvSpPr/>
          <p:nvPr/>
        </p:nvSpPr>
        <p:spPr bwMode="auto">
          <a:xfrm>
            <a:off x="5986691" y="-219364"/>
            <a:ext cx="6382187" cy="7296727"/>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A63650-FFB7-4201-BB7F-8BB10466F0C8}"/>
              </a:ext>
            </a:extLst>
          </p:cNvPr>
          <p:cNvGrpSpPr/>
          <p:nvPr/>
        </p:nvGrpSpPr>
        <p:grpSpPr>
          <a:xfrm>
            <a:off x="5114109" y="1419836"/>
            <a:ext cx="8060440" cy="4018327"/>
            <a:chOff x="-880189" y="461309"/>
            <a:chExt cx="13136010" cy="5469038"/>
          </a:xfrm>
        </p:grpSpPr>
        <p:pic>
          <p:nvPicPr>
            <p:cNvPr id="22" name="Graphic 21">
              <a:extLst>
                <a:ext uri="{FF2B5EF4-FFF2-40B4-BE49-F238E27FC236}">
                  <a16:creationId xmlns:a16="http://schemas.microsoft.com/office/drawing/2014/main" id="{C8E7C1DE-23CC-45DE-8DDF-053E169A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84" y="461309"/>
              <a:ext cx="11299239" cy="5469038"/>
            </a:xfrm>
            <a:prstGeom prst="rect">
              <a:avLst/>
            </a:prstGeom>
            <a:effectLst/>
          </p:spPr>
        </p:pic>
        <p:pic>
          <p:nvPicPr>
            <p:cNvPr id="23" name="Graphic 22">
              <a:extLst>
                <a:ext uri="{FF2B5EF4-FFF2-40B4-BE49-F238E27FC236}">
                  <a16:creationId xmlns:a16="http://schemas.microsoft.com/office/drawing/2014/main" id="{A697B77D-4702-47FB-A980-657A69DD0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189" y="1215266"/>
              <a:ext cx="13136010" cy="4261722"/>
            </a:xfrm>
            <a:prstGeom prst="rect">
              <a:avLst/>
            </a:prstGeom>
          </p:spPr>
        </p:pic>
        <p:grpSp>
          <p:nvGrpSpPr>
            <p:cNvPr id="24" name="Group 23">
              <a:extLst>
                <a:ext uri="{FF2B5EF4-FFF2-40B4-BE49-F238E27FC236}">
                  <a16:creationId xmlns:a16="http://schemas.microsoft.com/office/drawing/2014/main" id="{3423B77E-433C-44FA-8257-803128A1C15E}"/>
                </a:ext>
              </a:extLst>
            </p:cNvPr>
            <p:cNvGrpSpPr/>
            <p:nvPr/>
          </p:nvGrpSpPr>
          <p:grpSpPr>
            <a:xfrm>
              <a:off x="1187452" y="1218603"/>
              <a:ext cx="9729804" cy="4033922"/>
              <a:chOff x="1187452" y="1056558"/>
              <a:chExt cx="9729804" cy="4033922"/>
            </a:xfrm>
            <a:solidFill>
              <a:srgbClr val="FFFFFF"/>
            </a:solidFill>
          </p:grpSpPr>
          <p:sp>
            <p:nvSpPr>
              <p:cNvPr id="25" name="Oval 24">
                <a:extLst>
                  <a:ext uri="{FF2B5EF4-FFF2-40B4-BE49-F238E27FC236}">
                    <a16:creationId xmlns:a16="http://schemas.microsoft.com/office/drawing/2014/main" id="{E037AC86-69AF-453B-ACB4-287727AD1BF7}"/>
                  </a:ext>
                </a:extLst>
              </p:cNvPr>
              <p:cNvSpPr/>
              <p:nvPr/>
            </p:nvSpPr>
            <p:spPr bwMode="auto">
              <a:xfrm>
                <a:off x="1296929" y="156381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C62CB9E9-B4E4-4768-86AB-795F872EE194}"/>
                  </a:ext>
                </a:extLst>
              </p:cNvPr>
              <p:cNvSpPr/>
              <p:nvPr/>
            </p:nvSpPr>
            <p:spPr bwMode="auto">
              <a:xfrm>
                <a:off x="1187452" y="17441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E7DE7A4-E604-4D27-8BF7-FF326CB38811}"/>
                  </a:ext>
                </a:extLst>
              </p:cNvPr>
              <p:cNvSpPr/>
              <p:nvPr/>
            </p:nvSpPr>
            <p:spPr bwMode="auto">
              <a:xfrm>
                <a:off x="1576210" y="174091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9AA86EDE-2D81-492A-9540-42109B3A7210}"/>
                  </a:ext>
                </a:extLst>
              </p:cNvPr>
              <p:cNvSpPr/>
              <p:nvPr/>
            </p:nvSpPr>
            <p:spPr bwMode="auto">
              <a:xfrm>
                <a:off x="1422507" y="201930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19DAE308-D244-4C90-B35D-8E207D7042CA}"/>
                  </a:ext>
                </a:extLst>
              </p:cNvPr>
              <p:cNvSpPr/>
              <p:nvPr/>
            </p:nvSpPr>
            <p:spPr bwMode="auto">
              <a:xfrm>
                <a:off x="1751524" y="226760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9E8D71F-4C53-4A19-A2C6-9C3C9C9C300C}"/>
                  </a:ext>
                </a:extLst>
              </p:cNvPr>
              <p:cNvSpPr/>
              <p:nvPr/>
            </p:nvSpPr>
            <p:spPr bwMode="auto">
              <a:xfrm>
                <a:off x="2014816" y="216338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E5DF6CF3-D31F-49C3-A288-7007DD433DB5}"/>
                  </a:ext>
                </a:extLst>
              </p:cNvPr>
              <p:cNvSpPr/>
              <p:nvPr/>
            </p:nvSpPr>
            <p:spPr bwMode="auto">
              <a:xfrm>
                <a:off x="2221477" y="17886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85D92A9C-E67B-4A7A-9698-7C0198D23DEE}"/>
                  </a:ext>
                </a:extLst>
              </p:cNvPr>
              <p:cNvSpPr/>
              <p:nvPr/>
            </p:nvSpPr>
            <p:spPr bwMode="auto">
              <a:xfrm>
                <a:off x="2253024" y="161002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D34EF4DB-C2EF-4312-838F-A3CA250EA56E}"/>
                  </a:ext>
                </a:extLst>
              </p:cNvPr>
              <p:cNvSpPr/>
              <p:nvPr/>
            </p:nvSpPr>
            <p:spPr bwMode="auto">
              <a:xfrm>
                <a:off x="2413173" y="1741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BA57E39-6330-4065-9622-6CC0A6340268}"/>
                  </a:ext>
                </a:extLst>
              </p:cNvPr>
              <p:cNvSpPr/>
              <p:nvPr/>
            </p:nvSpPr>
            <p:spPr bwMode="auto">
              <a:xfrm>
                <a:off x="2505196" y="2045640"/>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F8050604-974F-4762-986F-80782B1857A6}"/>
                  </a:ext>
                </a:extLst>
              </p:cNvPr>
              <p:cNvSpPr/>
              <p:nvPr/>
            </p:nvSpPr>
            <p:spPr bwMode="auto">
              <a:xfrm>
                <a:off x="2697771" y="189414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3F757902-4306-408D-AD22-7995643301B0}"/>
                  </a:ext>
                </a:extLst>
              </p:cNvPr>
              <p:cNvSpPr/>
              <p:nvPr/>
            </p:nvSpPr>
            <p:spPr bwMode="auto">
              <a:xfrm>
                <a:off x="2785720" y="158139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38BF386C-89E6-4242-9FBE-153D2D38FEC5}"/>
                  </a:ext>
                </a:extLst>
              </p:cNvPr>
              <p:cNvSpPr/>
              <p:nvPr/>
            </p:nvSpPr>
            <p:spPr bwMode="auto">
              <a:xfrm>
                <a:off x="3186363" y="139271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CEDB39E4-521C-45DE-8830-622EDA6DFD39}"/>
                  </a:ext>
                </a:extLst>
              </p:cNvPr>
              <p:cNvSpPr/>
              <p:nvPr/>
            </p:nvSpPr>
            <p:spPr bwMode="auto">
              <a:xfrm>
                <a:off x="3657299" y="441583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1F6A70F7-8927-4312-AE07-9EA6A2338149}"/>
                  </a:ext>
                </a:extLst>
              </p:cNvPr>
              <p:cNvSpPr/>
              <p:nvPr/>
            </p:nvSpPr>
            <p:spPr bwMode="auto">
              <a:xfrm>
                <a:off x="6171035" y="478434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28CE1EFF-63C1-4D20-89BB-0082AB19D9CD}"/>
                  </a:ext>
                </a:extLst>
              </p:cNvPr>
              <p:cNvSpPr/>
              <p:nvPr/>
            </p:nvSpPr>
            <p:spPr bwMode="auto">
              <a:xfrm>
                <a:off x="6517745" y="44528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98DA14-0889-4070-B087-8E58D4BD8F92}"/>
                  </a:ext>
                </a:extLst>
              </p:cNvPr>
              <p:cNvSpPr/>
              <p:nvPr/>
            </p:nvSpPr>
            <p:spPr bwMode="auto">
              <a:xfrm>
                <a:off x="5227449" y="12338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B27F0098-8C46-454A-9F0B-7600FFBCB9F3}"/>
                  </a:ext>
                </a:extLst>
              </p:cNvPr>
              <p:cNvSpPr/>
              <p:nvPr/>
            </p:nvSpPr>
            <p:spPr bwMode="auto">
              <a:xfrm>
                <a:off x="5369262" y="12991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A0B217E1-53F1-4C0E-A112-990DD0EB38CC}"/>
                  </a:ext>
                </a:extLst>
              </p:cNvPr>
              <p:cNvSpPr/>
              <p:nvPr/>
            </p:nvSpPr>
            <p:spPr bwMode="auto">
              <a:xfrm>
                <a:off x="5524827" y="126417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C4776CB9-B684-4147-ACC0-5D8EBDA360D9}"/>
                  </a:ext>
                </a:extLst>
              </p:cNvPr>
              <p:cNvSpPr/>
              <p:nvPr/>
            </p:nvSpPr>
            <p:spPr bwMode="auto">
              <a:xfrm>
                <a:off x="5558498" y="148921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3F3A964B-59E7-445A-A0FF-B588C8019D25}"/>
                  </a:ext>
                </a:extLst>
              </p:cNvPr>
              <p:cNvSpPr/>
              <p:nvPr/>
            </p:nvSpPr>
            <p:spPr bwMode="auto">
              <a:xfrm>
                <a:off x="5613954" y="16089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91D1EFA0-D090-4CF8-B2E0-508D37BAB8D6}"/>
                  </a:ext>
                </a:extLst>
              </p:cNvPr>
              <p:cNvSpPr/>
              <p:nvPr/>
            </p:nvSpPr>
            <p:spPr bwMode="auto">
              <a:xfrm>
                <a:off x="5668884" y="10990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560F09D6-D18A-435C-9C25-F239EC478586}"/>
                  </a:ext>
                </a:extLst>
              </p:cNvPr>
              <p:cNvSpPr/>
              <p:nvPr/>
            </p:nvSpPr>
            <p:spPr bwMode="auto">
              <a:xfrm>
                <a:off x="5815664" y="10565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3EE22C09-21FA-4F96-B663-E837F52F39C2}"/>
                  </a:ext>
                </a:extLst>
              </p:cNvPr>
              <p:cNvSpPr/>
              <p:nvPr/>
            </p:nvSpPr>
            <p:spPr bwMode="auto">
              <a:xfrm>
                <a:off x="5648077" y="13046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EAEDBCF2-D6D5-4EB5-8E00-DFCAF1FECB67}"/>
                  </a:ext>
                </a:extLst>
              </p:cNvPr>
              <p:cNvSpPr/>
              <p:nvPr/>
            </p:nvSpPr>
            <p:spPr bwMode="auto">
              <a:xfrm>
                <a:off x="5881087" y="139777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3A0ACF2-9958-4E75-8052-5DFDE7B632C9}"/>
                  </a:ext>
                </a:extLst>
              </p:cNvPr>
              <p:cNvSpPr/>
              <p:nvPr/>
            </p:nvSpPr>
            <p:spPr bwMode="auto">
              <a:xfrm>
                <a:off x="5947853" y="128923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F132EE80-360B-40C3-B55B-547BDF044D34}"/>
                  </a:ext>
                </a:extLst>
              </p:cNvPr>
              <p:cNvSpPr/>
              <p:nvPr/>
            </p:nvSpPr>
            <p:spPr bwMode="auto">
              <a:xfrm>
                <a:off x="5830217" y="127050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FF966D70-E5EE-4239-AC12-DF2ECBED0422}"/>
                  </a:ext>
                </a:extLst>
              </p:cNvPr>
              <p:cNvSpPr/>
              <p:nvPr/>
            </p:nvSpPr>
            <p:spPr bwMode="auto">
              <a:xfrm>
                <a:off x="5747427" y="138678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654C2ED-AFEA-4B1A-9918-7A22EDE03939}"/>
                  </a:ext>
                </a:extLst>
              </p:cNvPr>
              <p:cNvSpPr/>
              <p:nvPr/>
            </p:nvSpPr>
            <p:spPr bwMode="auto">
              <a:xfrm>
                <a:off x="5689999" y="150656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9DF3E0F8-3CC8-466C-AB54-2B0272ED88D4}"/>
                  </a:ext>
                </a:extLst>
              </p:cNvPr>
              <p:cNvSpPr/>
              <p:nvPr/>
            </p:nvSpPr>
            <p:spPr bwMode="auto">
              <a:xfrm>
                <a:off x="5825176" y="151405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7944D1FA-F174-4188-A7DC-993D5A1C7CD1}"/>
                  </a:ext>
                </a:extLst>
              </p:cNvPr>
              <p:cNvSpPr/>
              <p:nvPr/>
            </p:nvSpPr>
            <p:spPr bwMode="auto">
              <a:xfrm>
                <a:off x="7390169" y="246527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B6C5111B-B7D9-4C4C-B085-E431C63EFE87}"/>
                  </a:ext>
                </a:extLst>
              </p:cNvPr>
              <p:cNvSpPr/>
              <p:nvPr/>
            </p:nvSpPr>
            <p:spPr bwMode="auto">
              <a:xfrm>
                <a:off x="7519995" y="2418362"/>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6DECEE7D-6CB8-49F5-A2FB-5A5606DF23DC}"/>
                  </a:ext>
                </a:extLst>
              </p:cNvPr>
              <p:cNvSpPr/>
              <p:nvPr/>
            </p:nvSpPr>
            <p:spPr bwMode="auto">
              <a:xfrm>
                <a:off x="8178676" y="255895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812FDA70-5456-40E1-B875-9DA70D95FF64}"/>
                  </a:ext>
                </a:extLst>
              </p:cNvPr>
              <p:cNvSpPr/>
              <p:nvPr/>
            </p:nvSpPr>
            <p:spPr bwMode="auto">
              <a:xfrm>
                <a:off x="8285974" y="264736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Oval 70">
                <a:extLst>
                  <a:ext uri="{FF2B5EF4-FFF2-40B4-BE49-F238E27FC236}">
                    <a16:creationId xmlns:a16="http://schemas.microsoft.com/office/drawing/2014/main" id="{320346DB-0D45-46BE-BA01-C873B8490C82}"/>
                  </a:ext>
                </a:extLst>
              </p:cNvPr>
              <p:cNvSpPr/>
              <p:nvPr/>
            </p:nvSpPr>
            <p:spPr bwMode="auto">
              <a:xfrm>
                <a:off x="8426198" y="292018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8E31FC6C-AB7E-4E1E-9AF8-CBB5542D99EE}"/>
                  </a:ext>
                </a:extLst>
              </p:cNvPr>
              <p:cNvSpPr/>
              <p:nvPr/>
            </p:nvSpPr>
            <p:spPr bwMode="auto">
              <a:xfrm>
                <a:off x="9314237" y="323694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100C30E2-6782-4ABC-88DE-8D5BE8DE160D}"/>
                  </a:ext>
                </a:extLst>
              </p:cNvPr>
              <p:cNvSpPr/>
              <p:nvPr/>
            </p:nvSpPr>
            <p:spPr bwMode="auto">
              <a:xfrm>
                <a:off x="9628811" y="2456537"/>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Oval 73">
                <a:extLst>
                  <a:ext uri="{FF2B5EF4-FFF2-40B4-BE49-F238E27FC236}">
                    <a16:creationId xmlns:a16="http://schemas.microsoft.com/office/drawing/2014/main" id="{BEFBEC62-FA27-4C12-8803-744B46A03524}"/>
                  </a:ext>
                </a:extLst>
              </p:cNvPr>
              <p:cNvSpPr/>
              <p:nvPr/>
            </p:nvSpPr>
            <p:spPr bwMode="auto">
              <a:xfrm>
                <a:off x="9819836" y="2214591"/>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FE1C37B8-CA09-4C14-874B-85991A1B237E}"/>
                  </a:ext>
                </a:extLst>
              </p:cNvPr>
              <p:cNvSpPr/>
              <p:nvPr/>
            </p:nvSpPr>
            <p:spPr bwMode="auto">
              <a:xfrm>
                <a:off x="9465811" y="1725679"/>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462AFB8-ED00-458D-832F-52E9140C7E25}"/>
                  </a:ext>
                </a:extLst>
              </p:cNvPr>
              <p:cNvSpPr/>
              <p:nvPr/>
            </p:nvSpPr>
            <p:spPr bwMode="auto">
              <a:xfrm>
                <a:off x="9903578" y="1859356"/>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71AFDD80-D946-4960-9712-9CDADF44940D}"/>
                  </a:ext>
                </a:extLst>
              </p:cNvPr>
              <p:cNvSpPr/>
              <p:nvPr/>
            </p:nvSpPr>
            <p:spPr bwMode="auto">
              <a:xfrm>
                <a:off x="10041285" y="192001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666F3033-C641-481D-A195-3D4A4FA59305}"/>
                  </a:ext>
                </a:extLst>
              </p:cNvPr>
              <p:cNvSpPr/>
              <p:nvPr/>
            </p:nvSpPr>
            <p:spPr bwMode="auto">
              <a:xfrm>
                <a:off x="10293163" y="198334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FB2FA558-4C3E-4F3A-A064-8E348AF777F5}"/>
                  </a:ext>
                </a:extLst>
              </p:cNvPr>
              <p:cNvSpPr/>
              <p:nvPr/>
            </p:nvSpPr>
            <p:spPr bwMode="auto">
              <a:xfrm>
                <a:off x="10438392" y="1948323"/>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69711047-71DD-4094-B665-3694C83DDA25}"/>
                  </a:ext>
                </a:extLst>
              </p:cNvPr>
              <p:cNvSpPr/>
              <p:nvPr/>
            </p:nvSpPr>
            <p:spPr bwMode="auto">
              <a:xfrm>
                <a:off x="10590913" y="4988058"/>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A1DBA422-0ACA-4410-B2F0-61C6A52E9CA6}"/>
                  </a:ext>
                </a:extLst>
              </p:cNvPr>
              <p:cNvSpPr/>
              <p:nvPr/>
            </p:nvSpPr>
            <p:spPr bwMode="auto">
              <a:xfrm>
                <a:off x="10730191" y="4592575"/>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157363AF-6836-4F15-96B9-06C826A24FEC}"/>
                  </a:ext>
                </a:extLst>
              </p:cNvPr>
              <p:cNvSpPr/>
              <p:nvPr/>
            </p:nvSpPr>
            <p:spPr bwMode="auto">
              <a:xfrm>
                <a:off x="10814834" y="4894404"/>
                <a:ext cx="102422" cy="102422"/>
              </a:xfrm>
              <a:prstGeom prst="ellipse">
                <a:avLst/>
              </a:prstGeom>
              <a:grpFill/>
              <a:ln w="28575" cap="flat" cmpd="sng" algn="ctr">
                <a:solidFill>
                  <a:srgbClr val="FFFFFF"/>
                </a:solidFill>
                <a:prstDash val="solid"/>
                <a:headEnd type="none" w="med" len="med"/>
                <a:tailEnd type="none" w="med" len="med"/>
              </a:ln>
              <a:effectLst>
                <a:outerShdw blurRad="190500" dist="381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 name="Text Placeholder 2">
            <a:extLst>
              <a:ext uri="{FF2B5EF4-FFF2-40B4-BE49-F238E27FC236}">
                <a16:creationId xmlns:a16="http://schemas.microsoft.com/office/drawing/2014/main" id="{65417D09-7875-4313-B207-E072E2EF4370}"/>
              </a:ext>
            </a:extLst>
          </p:cNvPr>
          <p:cNvSpPr>
            <a:spLocks noGrp="1"/>
          </p:cNvSpPr>
          <p:nvPr>
            <p:ph type="body" sz="quarter" idx="10"/>
          </p:nvPr>
        </p:nvSpPr>
        <p:spPr>
          <a:xfrm>
            <a:off x="231900" y="1200112"/>
            <a:ext cx="5580862" cy="5459956"/>
          </a:xfrm>
        </p:spPr>
        <p:txBody>
          <a:bodyPr/>
          <a:lstStyle/>
          <a:p>
            <a:pPr marL="0" indent="0">
              <a:buNone/>
            </a:pPr>
            <a:r>
              <a:rPr lang="en-US" sz="2400" b="1" dirty="0">
                <a:solidFill>
                  <a:srgbClr val="F37521"/>
                </a:solidFill>
              </a:rPr>
              <a:t>Deploy global site-to-site connectivity using the Microsoft global network</a:t>
            </a:r>
          </a:p>
          <a:p>
            <a:pPr marL="195263" lvl="1" indent="0">
              <a:buNone/>
            </a:pPr>
            <a:r>
              <a:rPr lang="en-US" sz="2200" dirty="0"/>
              <a:t>On-demand connectivity between your sites using existing ExpressRoute circuits</a:t>
            </a:r>
          </a:p>
          <a:p>
            <a:pPr marL="195263" lvl="1" indent="0">
              <a:buNone/>
            </a:pPr>
            <a:r>
              <a:rPr lang="en-US" sz="2200" dirty="0"/>
              <a:t>Complements your service provider’s WAN solution</a:t>
            </a:r>
          </a:p>
          <a:p>
            <a:pPr marL="195263" lvl="1" indent="0">
              <a:buNone/>
            </a:pPr>
            <a:r>
              <a:rPr lang="en-US" sz="2200" dirty="0"/>
              <a:t>Traffic stays on Microsoft’s global network</a:t>
            </a:r>
          </a:p>
          <a:p>
            <a:pPr marL="0" indent="0">
              <a:buNone/>
            </a:pPr>
            <a:endParaRPr lang="en-US" sz="2400" dirty="0"/>
          </a:p>
          <a:p>
            <a:pPr marL="0" indent="0">
              <a:buNone/>
            </a:pPr>
            <a:r>
              <a:rPr lang="en-US" sz="2400" dirty="0"/>
              <a:t>Available in Public Cloud</a:t>
            </a:r>
          </a:p>
          <a:p>
            <a:pPr marL="195263" lvl="1" indent="0">
              <a:buNone/>
            </a:pPr>
            <a:r>
              <a:rPr lang="en-US" sz="2200" dirty="0">
                <a:solidFill>
                  <a:srgbClr val="F37521"/>
                </a:solidFill>
              </a:rPr>
              <a:t>U.S., U.K., Hong Kong, Ireland, Netherlands, Japan</a:t>
            </a:r>
          </a:p>
          <a:p>
            <a:pPr marL="195263" lvl="1" indent="0">
              <a:buNone/>
            </a:pPr>
            <a:r>
              <a:rPr lang="en-US" sz="2200" i="1" dirty="0">
                <a:solidFill>
                  <a:srgbClr val="F37521"/>
                </a:solidFill>
              </a:rPr>
              <a:t>Australia, Singapore and Korea coming soon</a:t>
            </a:r>
            <a:endParaRPr lang="en-US" sz="2200" dirty="0">
              <a:solidFill>
                <a:srgbClr val="F37521"/>
              </a:solidFill>
              <a:latin typeface="Segoe UI Semilight" panose="020B0402040204020203" pitchFamily="34" charset="0"/>
              <a:cs typeface="Segoe UI Semilight" panose="020B0402040204020203" pitchFamily="34" charset="0"/>
            </a:endParaRPr>
          </a:p>
          <a:p>
            <a:pPr marL="0" indent="0">
              <a:buNone/>
            </a:pPr>
            <a:r>
              <a:rPr lang="en-US" sz="2400" dirty="0"/>
              <a:t>Available in US Government Cloud</a:t>
            </a:r>
            <a:endParaRPr lang="en-US" sz="24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543C12E5-2A1B-42CB-B032-95102816C2B9}"/>
              </a:ext>
            </a:extLst>
          </p:cNvPr>
          <p:cNvSpPr>
            <a:spLocks noGrp="1"/>
          </p:cNvSpPr>
          <p:nvPr>
            <p:ph type="title"/>
          </p:nvPr>
        </p:nvSpPr>
        <p:spPr>
          <a:xfrm>
            <a:off x="1071140" y="278399"/>
            <a:ext cx="11018520" cy="492443"/>
          </a:xfrm>
        </p:spPr>
        <p:txBody>
          <a:bodyPr/>
          <a:lstStyle/>
          <a:p>
            <a:r>
              <a:rPr lang="en-US" sz="3200" b="0" dirty="0"/>
              <a:t>ExpressRoute Global Reach</a:t>
            </a:r>
          </a:p>
        </p:txBody>
      </p:sp>
      <p:cxnSp>
        <p:nvCxnSpPr>
          <p:cNvPr id="8" name="Straight Connector 7">
            <a:extLst>
              <a:ext uri="{FF2B5EF4-FFF2-40B4-BE49-F238E27FC236}">
                <a16:creationId xmlns:a16="http://schemas.microsoft.com/office/drawing/2014/main" id="{75B52D9F-EF51-49EA-A340-A644F0ECBC3C}"/>
              </a:ext>
            </a:extLst>
          </p:cNvPr>
          <p:cNvCxnSpPr>
            <a:cxnSpLocks/>
            <a:endCxn id="26" idx="4"/>
          </p:cNvCxnSpPr>
          <p:nvPr/>
        </p:nvCxnSpPr>
        <p:spPr>
          <a:xfrm flipH="1">
            <a:off x="6414267" y="2166424"/>
            <a:ext cx="2557999" cy="390296"/>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3D539D-E35E-4400-BBEE-DFCF7875B4DF}"/>
              </a:ext>
            </a:extLst>
          </p:cNvPr>
          <p:cNvCxnSpPr>
            <a:cxnSpLocks/>
          </p:cNvCxnSpPr>
          <p:nvPr/>
        </p:nvCxnSpPr>
        <p:spPr>
          <a:xfrm flipH="1" flipV="1">
            <a:off x="9036209" y="2166424"/>
            <a:ext cx="2552830" cy="84947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CDC5F-5724-493A-BC02-108B9D30A0E9}"/>
              </a:ext>
            </a:extLst>
          </p:cNvPr>
          <p:cNvCxnSpPr>
            <a:cxnSpLocks/>
            <a:endCxn id="26" idx="4"/>
          </p:cNvCxnSpPr>
          <p:nvPr/>
        </p:nvCxnSpPr>
        <p:spPr>
          <a:xfrm flipH="1" flipV="1">
            <a:off x="6414267" y="2556720"/>
            <a:ext cx="5120193" cy="485782"/>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0813E80-7E3B-4DDB-A5AA-CFCE5D64D107}"/>
              </a:ext>
            </a:extLst>
          </p:cNvPr>
          <p:cNvSpPr txBox="1"/>
          <p:nvPr/>
        </p:nvSpPr>
        <p:spPr>
          <a:xfrm rot="2862048">
            <a:off x="11067077" y="123803"/>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85" name="Picture 84">
            <a:extLst>
              <a:ext uri="{FF2B5EF4-FFF2-40B4-BE49-F238E27FC236}">
                <a16:creationId xmlns:a16="http://schemas.microsoft.com/office/drawing/2014/main" id="{A844402D-8BD2-5E4E-9F00-A021980BC7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1271" y="271131"/>
            <a:ext cx="823983" cy="431218"/>
          </a:xfrm>
          <a:prstGeom prst="rect">
            <a:avLst/>
          </a:prstGeom>
        </p:spPr>
      </p:pic>
      <p:cxnSp>
        <p:nvCxnSpPr>
          <p:cNvPr id="86" name="Straight Connector 85">
            <a:extLst>
              <a:ext uri="{FF2B5EF4-FFF2-40B4-BE49-F238E27FC236}">
                <a16:creationId xmlns:a16="http://schemas.microsoft.com/office/drawing/2014/main" id="{F5CE1B21-E147-41C9-B19D-0AD015050605}"/>
              </a:ext>
            </a:extLst>
          </p:cNvPr>
          <p:cNvCxnSpPr>
            <a:cxnSpLocks/>
            <a:endCxn id="26" idx="4"/>
          </p:cNvCxnSpPr>
          <p:nvPr/>
        </p:nvCxnSpPr>
        <p:spPr>
          <a:xfrm flipV="1">
            <a:off x="5986691" y="2556720"/>
            <a:ext cx="427576" cy="9380"/>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3D8DF8-5DF5-4347-B4E1-32039FC08EE3}"/>
              </a:ext>
            </a:extLst>
          </p:cNvPr>
          <p:cNvCxnSpPr>
            <a:cxnSpLocks/>
          </p:cNvCxnSpPr>
          <p:nvPr/>
        </p:nvCxnSpPr>
        <p:spPr>
          <a:xfrm flipV="1">
            <a:off x="11586059" y="3004873"/>
            <a:ext cx="799928" cy="53377"/>
          </a:xfrm>
          <a:prstGeom prst="line">
            <a:avLst/>
          </a:prstGeom>
          <a:ln w="63500">
            <a:solidFill>
              <a:srgbClr val="F140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50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4</a:t>
            </a:r>
          </a:p>
        </p:txBody>
      </p:sp>
      <p:pic>
        <p:nvPicPr>
          <p:cNvPr id="3" name="Picture 2">
            <a:extLst>
              <a:ext uri="{FF2B5EF4-FFF2-40B4-BE49-F238E27FC236}">
                <a16:creationId xmlns:a16="http://schemas.microsoft.com/office/drawing/2014/main" id="{1E051379-4851-4788-A6D4-EC482C9816A6}"/>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7AC7AD18-1746-484D-A0A1-0F14F1382239}"/>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WorkshopStep4.ps1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WorkshopStep4.ps1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Notice the provider status</a:t>
            </a:r>
          </a:p>
          <a:p>
            <a:pPr marL="457200" indent="-457200" algn="l">
              <a:buFont typeface="+mj-lt"/>
              <a:buAutoNum type="arabicPeriod"/>
            </a:pPr>
            <a:r>
              <a:rPr lang="en-US" sz="2000" dirty="0"/>
              <a:t>In the Private Peering, check out the route table (you should see a route from on-premises).</a:t>
            </a:r>
          </a:p>
          <a:p>
            <a:pPr algn="l"/>
            <a:endParaRPr lang="en-US" sz="2000" dirty="0"/>
          </a:p>
          <a:p>
            <a:pPr algn="l"/>
            <a:r>
              <a:rPr lang="en-US" sz="2000" dirty="0"/>
              <a:t>Take Away:</a:t>
            </a:r>
          </a:p>
          <a:p>
            <a:pPr algn="l"/>
            <a:r>
              <a:rPr lang="en-US" sz="2000" dirty="0"/>
              <a:t>You should have a basic understanding of connecting on-premise to Microsoft’s network edge.</a:t>
            </a:r>
          </a:p>
        </p:txBody>
      </p:sp>
    </p:spTree>
    <p:extLst>
      <p:ext uri="{BB962C8B-B14F-4D97-AF65-F5344CB8AC3E}">
        <p14:creationId xmlns:p14="http://schemas.microsoft.com/office/powerpoint/2010/main" val="219543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5</a:t>
            </a:r>
          </a:p>
        </p:txBody>
      </p:sp>
      <p:pic>
        <p:nvPicPr>
          <p:cNvPr id="3" name="Picture 2">
            <a:extLst>
              <a:ext uri="{FF2B5EF4-FFF2-40B4-BE49-F238E27FC236}">
                <a16:creationId xmlns:a16="http://schemas.microsoft.com/office/drawing/2014/main" id="{16C0251D-1764-4B93-8A90-81C27EAC248B}"/>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6" name="TextBox 5">
            <a:extLst>
              <a:ext uri="{FF2B5EF4-FFF2-40B4-BE49-F238E27FC236}">
                <a16:creationId xmlns:a16="http://schemas.microsoft.com/office/drawing/2014/main" id="{8B8C8CAC-24C7-4288-BAEF-32E308BC047F}"/>
              </a:ext>
            </a:extLst>
          </p:cNvPr>
          <p:cNvSpPr txBox="1"/>
          <p:nvPr/>
        </p:nvSpPr>
        <p:spPr>
          <a:xfrm>
            <a:off x="162249" y="1351011"/>
            <a:ext cx="4584412" cy="553997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WorkshopStep5.ps1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WorkshopStep5.ps1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ExpressRoute circuit</a:t>
            </a:r>
          </a:p>
          <a:p>
            <a:pPr marL="457200" indent="-457200" algn="l">
              <a:buFont typeface="+mj-lt"/>
              <a:buAutoNum type="arabicPeriod"/>
            </a:pPr>
            <a:r>
              <a:rPr lang="en-US" sz="2000" dirty="0"/>
              <a:t>In the Private Peering, check out the route table (you should see a route from on-premises and multiple routes from your VNet).</a:t>
            </a:r>
          </a:p>
          <a:p>
            <a:pPr marL="457200" indent="-457200" algn="l">
              <a:buFont typeface="+mj-lt"/>
              <a:buAutoNum type="arabicPeriod"/>
            </a:pPr>
            <a:r>
              <a:rPr lang="en-US" sz="2000" dirty="0"/>
              <a:t>RDP to the private IP of the Azure VM</a:t>
            </a:r>
          </a:p>
          <a:p>
            <a:pPr algn="l"/>
            <a:endParaRPr lang="en-US" sz="2000" dirty="0"/>
          </a:p>
          <a:p>
            <a:pPr algn="l"/>
            <a:r>
              <a:rPr lang="en-US" sz="2000" dirty="0"/>
              <a:t>Take Away:</a:t>
            </a:r>
          </a:p>
          <a:p>
            <a:pPr algn="l"/>
            <a:r>
              <a:rPr lang="en-US" sz="2000" dirty="0"/>
              <a:t>You have now connected both networks!</a:t>
            </a:r>
          </a:p>
        </p:txBody>
      </p:sp>
    </p:spTree>
    <p:extLst>
      <p:ext uri="{BB962C8B-B14F-4D97-AF65-F5344CB8AC3E}">
        <p14:creationId xmlns:p14="http://schemas.microsoft.com/office/powerpoint/2010/main" val="8839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5" name="TextBox 4">
            <a:extLst>
              <a:ext uri="{FF2B5EF4-FFF2-40B4-BE49-F238E27FC236}">
                <a16:creationId xmlns:a16="http://schemas.microsoft.com/office/drawing/2014/main" id="{108647E3-F1EA-4775-8C11-9671D5E15197}"/>
              </a:ext>
            </a:extLst>
          </p:cNvPr>
          <p:cNvSpPr txBox="1"/>
          <p:nvPr/>
        </p:nvSpPr>
        <p:spPr>
          <a:xfrm>
            <a:off x="375684" y="1928267"/>
            <a:ext cx="552184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37521"/>
                </a:solidFill>
                <a:effectLst/>
                <a:uLnTx/>
                <a:uFillTx/>
                <a:latin typeface="Segoe UI Semibold"/>
                <a:ea typeface="+mn-ea"/>
                <a:cs typeface="+mn-cs"/>
              </a:rPr>
              <a:t>A first among public cloud providers</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38373255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6</a:t>
            </a:r>
          </a:p>
        </p:txBody>
      </p:sp>
      <p:pic>
        <p:nvPicPr>
          <p:cNvPr id="3" name="Picture 2">
            <a:extLst>
              <a:ext uri="{FF2B5EF4-FFF2-40B4-BE49-F238E27FC236}">
                <a16:creationId xmlns:a16="http://schemas.microsoft.com/office/drawing/2014/main" id="{750DABBA-8C04-4AD4-A4CA-3DFA3753A410}"/>
              </a:ext>
            </a:extLst>
          </p:cNvPr>
          <p:cNvPicPr>
            <a:picLocks noChangeAspect="1"/>
          </p:cNvPicPr>
          <p:nvPr/>
        </p:nvPicPr>
        <p:blipFill>
          <a:blip r:embed="rId2"/>
          <a:stretch>
            <a:fillRect/>
          </a:stretch>
        </p:blipFill>
        <p:spPr>
          <a:xfrm>
            <a:off x="4504721" y="697700"/>
            <a:ext cx="7415494" cy="5462600"/>
          </a:xfrm>
          <a:prstGeom prst="rect">
            <a:avLst/>
          </a:prstGeom>
        </p:spPr>
      </p:pic>
      <p:sp>
        <p:nvSpPr>
          <p:cNvPr id="6" name="TextBox 5">
            <a:extLst>
              <a:ext uri="{FF2B5EF4-FFF2-40B4-BE49-F238E27FC236}">
                <a16:creationId xmlns:a16="http://schemas.microsoft.com/office/drawing/2014/main" id="{FD5913F3-B939-42B0-95FC-ACD56D1FFA82}"/>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WorkshopStep6.ps1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WorkshopStep6.ps1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properties, especially the Rules section.</a:t>
            </a:r>
          </a:p>
          <a:p>
            <a:pPr marL="457200" indent="-457200" algn="l">
              <a:buFont typeface="+mj-lt"/>
              <a:buAutoNum type="arabicPeriod"/>
            </a:pPr>
            <a:r>
              <a:rPr lang="en-US" sz="2000" dirty="0"/>
              <a:t>Try </a:t>
            </a:r>
            <a:r>
              <a:rPr lang="en-US" sz="2000" dirty="0" err="1"/>
              <a:t>RDPing</a:t>
            </a:r>
            <a:r>
              <a:rPr lang="en-US" sz="2000" dirty="0"/>
              <a:t> to your Azure VMs public IP, because we don’t have a rule for that, it will fail.</a:t>
            </a:r>
          </a:p>
          <a:p>
            <a:pPr algn="l"/>
            <a:endParaRPr lang="en-US" sz="2000" dirty="0"/>
          </a:p>
          <a:p>
            <a:pPr algn="l"/>
            <a:r>
              <a:rPr lang="en-US" sz="2000" dirty="0"/>
              <a:t>Take Away:</a:t>
            </a:r>
          </a:p>
          <a:p>
            <a:pPr algn="l"/>
            <a:r>
              <a:rPr lang="en-US" sz="2000" dirty="0"/>
              <a:t>You just protected your resources from the Internet.</a:t>
            </a:r>
          </a:p>
        </p:txBody>
      </p:sp>
    </p:spTree>
    <p:extLst>
      <p:ext uri="{BB962C8B-B14F-4D97-AF65-F5344CB8AC3E}">
        <p14:creationId xmlns:p14="http://schemas.microsoft.com/office/powerpoint/2010/main" val="25478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461664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Open a new PowerShell ISE session</a:t>
            </a:r>
          </a:p>
          <a:p>
            <a:pPr marL="457200" indent="-457200" algn="l">
              <a:buFont typeface="+mj-lt"/>
              <a:buAutoNum type="arabicPeriod"/>
            </a:pPr>
            <a:r>
              <a:rPr lang="en-US" sz="2000" dirty="0">
                <a:gradFill>
                  <a:gsLst>
                    <a:gs pos="2917">
                      <a:schemeClr val="tx1"/>
                    </a:gs>
                    <a:gs pos="30000">
                      <a:schemeClr val="tx1"/>
                    </a:gs>
                  </a:gsLst>
                  <a:lin ang="5400000" scaled="0"/>
                </a:gradFill>
              </a:rPr>
              <a:t>Open WorkshopStep7.ps1</a:t>
            </a:r>
          </a:p>
          <a:p>
            <a:pPr lvl="1"/>
            <a:r>
              <a:rPr lang="en-US" sz="2000" dirty="0">
                <a:gradFill>
                  <a:gsLst>
                    <a:gs pos="2917">
                      <a:schemeClr val="tx1"/>
                    </a:gs>
                    <a:gs pos="30000">
                      <a:schemeClr val="tx1"/>
                    </a:gs>
                  </a:gsLst>
                  <a:lin ang="5400000" scaled="0"/>
                </a:gradFill>
              </a:rPr>
              <a:t>(at </a:t>
            </a:r>
            <a:r>
              <a:rPr lang="en-US" sz="2000" b="1" dirty="0">
                <a:solidFill>
                  <a:srgbClr val="FF0000"/>
                </a:solidFill>
                <a:latin typeface="Lucida Console" panose="020B0609040504020204" pitchFamily="49" charset="0"/>
              </a:rPr>
              <a:t>C:\vdcWorkshop\Scripts</a:t>
            </a:r>
            <a:r>
              <a:rPr lang="en-US" sz="2000" dirty="0">
                <a:gradFill>
                  <a:gsLst>
                    <a:gs pos="2917">
                      <a:schemeClr val="tx1"/>
                    </a:gs>
                    <a:gs pos="30000">
                      <a:schemeClr val="tx1"/>
                    </a:gs>
                  </a:gsLst>
                  <a:lin ang="5400000" scaled="0"/>
                </a:gradFill>
              </a:rPr>
              <a:t>)</a:t>
            </a:r>
          </a:p>
          <a:p>
            <a:pPr marL="457200" indent="-457200" algn="l">
              <a:buFont typeface="+mj-lt"/>
              <a:buAutoNum type="arabicPeriod"/>
            </a:pPr>
            <a:r>
              <a:rPr lang="en-US" sz="2000" dirty="0">
                <a:gradFill>
                  <a:gsLst>
                    <a:gs pos="2917">
                      <a:schemeClr val="tx1"/>
                    </a:gs>
                    <a:gs pos="30000">
                      <a:schemeClr val="tx1"/>
                    </a:gs>
                  </a:gsLst>
                  <a:lin ang="5400000" scaled="0"/>
                </a:gradFill>
              </a:rPr>
              <a:t>Run </a:t>
            </a:r>
            <a:r>
              <a:rPr lang="en-US" sz="2000" dirty="0">
                <a:solidFill>
                  <a:srgbClr val="00B050"/>
                </a:solidFill>
                <a:latin typeface="Consolas" panose="020B0609020204030204" pitchFamily="49" charset="0"/>
              </a:rPr>
              <a:t>WorkshopStep7.ps1</a:t>
            </a:r>
            <a:endParaRPr lang="en-US" sz="2000" dirty="0"/>
          </a:p>
          <a:p>
            <a:pPr marL="457200" indent="-457200" algn="l">
              <a:buFont typeface="+mj-lt"/>
              <a:buAutoNum type="arabicPeriod"/>
            </a:pPr>
            <a:endParaRPr lang="en-US" sz="2000" dirty="0"/>
          </a:p>
          <a:p>
            <a:pPr algn="l"/>
            <a:r>
              <a:rPr lang="en-US" sz="2000" dirty="0"/>
              <a:t>Validation:</a:t>
            </a:r>
          </a:p>
          <a:p>
            <a:pPr marL="457200" indent="-457200" algn="l">
              <a:buFont typeface="+mj-lt"/>
              <a:buAutoNum type="arabicPeriod"/>
            </a:pPr>
            <a:r>
              <a:rPr lang="en-US" sz="2000" dirty="0"/>
              <a:t>In the portal, pull up the Firewall</a:t>
            </a:r>
          </a:p>
          <a:p>
            <a:pPr marL="457200" indent="-457200" algn="l">
              <a:buFont typeface="+mj-lt"/>
              <a:buAutoNum type="arabicPeriod"/>
            </a:pPr>
            <a:r>
              <a:rPr lang="en-US" sz="2000" dirty="0"/>
              <a:t>Review the Rules section.</a:t>
            </a:r>
          </a:p>
          <a:p>
            <a:pPr marL="457200" indent="-457200" algn="l">
              <a:buFont typeface="+mj-lt"/>
              <a:buAutoNum type="arabicPeriod"/>
            </a:pPr>
            <a:r>
              <a:rPr lang="en-US" sz="2000" dirty="0"/>
              <a:t>From a browser hit the public IP of the firewall (it will NAT to the IIS server and provide a web page)</a:t>
            </a:r>
          </a:p>
          <a:p>
            <a:pPr marL="457200" indent="-457200" algn="l">
              <a:buFont typeface="+mj-lt"/>
              <a:buAutoNum type="arabicPeriod"/>
            </a:pPr>
            <a:r>
              <a:rPr lang="en-US" sz="2000" dirty="0"/>
              <a:t>Hit the private IP of the IIS server (the firewall network rules should allow the page to be visible)</a:t>
            </a:r>
          </a:p>
        </p:txBody>
      </p:sp>
      <p:sp>
        <p:nvSpPr>
          <p:cNvPr id="4" name="Rectangle 3">
            <a:extLst>
              <a:ext uri="{FF2B5EF4-FFF2-40B4-BE49-F238E27FC236}">
                <a16:creationId xmlns:a16="http://schemas.microsoft.com/office/drawing/2014/main" id="{FC803C19-1060-4672-BEC1-9459DA375F2E}"/>
              </a:ext>
            </a:extLst>
          </p:cNvPr>
          <p:cNvSpPr/>
          <p:nvPr/>
        </p:nvSpPr>
        <p:spPr>
          <a:xfrm>
            <a:off x="162249" y="6047286"/>
            <a:ext cx="6096000" cy="707886"/>
          </a:xfrm>
          <a:prstGeom prst="rect">
            <a:avLst/>
          </a:prstGeom>
        </p:spPr>
        <p:txBody>
          <a:bodyPr>
            <a:spAutoFit/>
          </a:bodyPr>
          <a:lstStyle/>
          <a:p>
            <a:r>
              <a:rPr lang="en-US" sz="2000" dirty="0"/>
              <a:t>Take Away:</a:t>
            </a:r>
          </a:p>
          <a:p>
            <a:r>
              <a:rPr lang="en-US" sz="2000" dirty="0"/>
              <a:t>You just deployed your company’s first web site!</a:t>
            </a:r>
          </a:p>
        </p:txBody>
      </p:sp>
      <p:sp>
        <p:nvSpPr>
          <p:cNvPr id="7" name="TextBox 6">
            <a:extLst>
              <a:ext uri="{FF2B5EF4-FFF2-40B4-BE49-F238E27FC236}">
                <a16:creationId xmlns:a16="http://schemas.microsoft.com/office/drawing/2014/main" id="{A58DDEDC-B60B-41A3-ADBE-34A0673D1BF8}"/>
              </a:ext>
            </a:extLst>
          </p:cNvPr>
          <p:cNvSpPr txBox="1"/>
          <p:nvPr/>
        </p:nvSpPr>
        <p:spPr>
          <a:xfrm>
            <a:off x="8038062" y="4428776"/>
            <a:ext cx="3882159" cy="1538883"/>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When browsing today</a:t>
            </a:r>
          </a:p>
          <a:p>
            <a:r>
              <a:rPr lang="en-US" sz="2000" dirty="0">
                <a:latin typeface="Consolas" panose="020B0609020204030204" pitchFamily="49" charset="0"/>
              </a:rPr>
              <a:t>	be sure to use HTTP,</a:t>
            </a:r>
          </a:p>
          <a:p>
            <a:r>
              <a:rPr lang="en-US" sz="2000" dirty="0">
                <a:latin typeface="Consolas" panose="020B0609020204030204" pitchFamily="49" charset="0"/>
              </a:rPr>
              <a:t>	not https. I’m to</a:t>
            </a:r>
          </a:p>
          <a:p>
            <a:r>
              <a:rPr lang="en-US" sz="2000" dirty="0">
                <a:latin typeface="Consolas" panose="020B0609020204030204" pitchFamily="49" charset="0"/>
              </a:rPr>
              <a:t>	lazy to create certs.</a:t>
            </a:r>
          </a:p>
          <a:p>
            <a:r>
              <a:rPr lang="en-US" sz="2000" dirty="0">
                <a:latin typeface="Consolas" panose="020B0609020204030204" pitchFamily="49" charset="0"/>
              </a:rPr>
              <a:t>		</a:t>
            </a:r>
            <a:r>
              <a:rPr lang="en-US" sz="2000" dirty="0">
                <a:latin typeface="Consolas" panose="020B0609020204030204" pitchFamily="49" charset="0"/>
                <a:sym typeface="Wingdings" panose="05000000000000000000" pitchFamily="2" charset="2"/>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1362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5210400"/>
          </a:xfrm>
        </p:spPr>
        <p:txBody>
          <a:bodyPr>
            <a:normAutofit/>
          </a:bodyPr>
          <a:lstStyle/>
          <a:p>
            <a:pPr marL="0" indent="0">
              <a:buNone/>
            </a:pPr>
            <a:r>
              <a:rPr lang="en-US" sz="2000" dirty="0">
                <a:latin typeface="+mn-lt"/>
              </a:rPr>
              <a:t>Business Problems:</a:t>
            </a:r>
          </a:p>
          <a:p>
            <a:r>
              <a:rPr lang="en-US" sz="2000" dirty="0">
                <a:latin typeface="+mn-lt"/>
              </a:rPr>
              <a:t>Contoso has a branch office that need to connect to their Azure deployments for Ops Personnel.</a:t>
            </a:r>
          </a:p>
          <a:p>
            <a:r>
              <a:rPr lang="en-US" sz="2000" dirty="0">
                <a:latin typeface="+mn-lt"/>
              </a:rPr>
              <a:t>Contoso wants to host a web site in Azure but is concerned about security both in the cloud and on-premises.</a:t>
            </a:r>
          </a:p>
          <a:p>
            <a:pPr marL="0" indent="0">
              <a:buNone/>
            </a:pPr>
            <a:endParaRPr lang="en-US" sz="2000" dirty="0">
              <a:latin typeface="+mn-lt"/>
            </a:endParaRPr>
          </a:p>
          <a:p>
            <a:pPr marL="0" indent="0">
              <a:buNone/>
            </a:pPr>
            <a:r>
              <a:rPr lang="en-US" sz="2000" dirty="0">
                <a:latin typeface="+mn-lt"/>
              </a:rPr>
              <a:t>At the end of this session, you should be better able to…</a:t>
            </a:r>
          </a:p>
          <a:p>
            <a:r>
              <a:rPr lang="en-US" sz="2000" dirty="0">
                <a:latin typeface="+mn-lt"/>
              </a:rPr>
              <a:t>discuss Azure Networking options in general</a:t>
            </a:r>
          </a:p>
          <a:p>
            <a:r>
              <a:rPr lang="en-US" sz="2000" dirty="0">
                <a:latin typeface="+mn-lt"/>
              </a:rPr>
              <a:t>describe how virtual networks can be used, including VNet Peering</a:t>
            </a:r>
          </a:p>
          <a:p>
            <a:r>
              <a:rPr lang="en-US" sz="2000" dirty="0">
                <a:latin typeface="+mn-lt"/>
              </a:rPr>
              <a:t>describe connectivity options from on-premises to Azure</a:t>
            </a:r>
          </a:p>
          <a:p>
            <a:r>
              <a:rPr lang="en-US" sz="2000" dirty="0">
                <a:latin typeface="+mn-lt"/>
              </a:rPr>
              <a:t>know how to implement and configure Azure Firewall</a:t>
            </a:r>
          </a:p>
          <a:p>
            <a:r>
              <a:rPr lang="en-US" sz="2000" dirty="0">
                <a:latin typeface="+mn-lt"/>
              </a:rPr>
              <a:t>understand and describe the three rule types associated with Azure Firewall</a:t>
            </a:r>
          </a:p>
          <a:p>
            <a:r>
              <a:rPr lang="en-US" sz="2000" dirty="0">
                <a:latin typeface="+mn-lt"/>
              </a:rPr>
              <a:t>understand how to monitor and track events on the Azure Firewall </a:t>
            </a:r>
          </a:p>
        </p:txBody>
      </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UDR</a:t>
            </a:r>
          </a:p>
        </p:txBody>
      </p:sp>
      <p:pic>
        <p:nvPicPr>
          <p:cNvPr id="3" name="Picture 2">
            <a:extLst>
              <a:ext uri="{FF2B5EF4-FFF2-40B4-BE49-F238E27FC236}">
                <a16:creationId xmlns:a16="http://schemas.microsoft.com/office/drawing/2014/main" id="{F239D79F-D014-4868-9601-6CAAF3B0D01E}"/>
              </a:ext>
            </a:extLst>
          </p:cNvPr>
          <p:cNvPicPr>
            <a:picLocks noChangeAspect="1"/>
          </p:cNvPicPr>
          <p:nvPr/>
        </p:nvPicPr>
        <p:blipFill>
          <a:blip r:embed="rId2"/>
          <a:stretch>
            <a:fillRect/>
          </a:stretch>
        </p:blipFill>
        <p:spPr>
          <a:xfrm>
            <a:off x="6154719" y="0"/>
            <a:ext cx="5759386" cy="6858000"/>
          </a:xfrm>
          <a:prstGeom prst="rect">
            <a:avLst/>
          </a:prstGeom>
        </p:spPr>
      </p:pic>
      <p:pic>
        <p:nvPicPr>
          <p:cNvPr id="7" name="Picture 6">
            <a:extLst>
              <a:ext uri="{FF2B5EF4-FFF2-40B4-BE49-F238E27FC236}">
                <a16:creationId xmlns:a16="http://schemas.microsoft.com/office/drawing/2014/main" id="{07A95E76-CFFA-47D6-ADDC-6466AC5F2766}"/>
              </a:ext>
            </a:extLst>
          </p:cNvPr>
          <p:cNvPicPr>
            <a:picLocks noChangeAspect="1"/>
          </p:cNvPicPr>
          <p:nvPr/>
        </p:nvPicPr>
        <p:blipFill>
          <a:blip r:embed="rId3"/>
          <a:stretch>
            <a:fillRect/>
          </a:stretch>
        </p:blipFill>
        <p:spPr>
          <a:xfrm>
            <a:off x="277895" y="1309484"/>
            <a:ext cx="5754497" cy="4239032"/>
          </a:xfrm>
          <a:prstGeom prst="rect">
            <a:avLst/>
          </a:prstGeom>
        </p:spPr>
      </p:pic>
    </p:spTree>
    <p:extLst>
      <p:ext uri="{BB962C8B-B14F-4D97-AF65-F5344CB8AC3E}">
        <p14:creationId xmlns:p14="http://schemas.microsoft.com/office/powerpoint/2010/main" val="30314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Step 7 (</a:t>
            </a:r>
            <a:r>
              <a:rPr lang="en-US" dirty="0" err="1"/>
              <a:t>cont</a:t>
            </a:r>
            <a:r>
              <a:rPr lang="en-US" dirty="0"/>
              <a:t>)</a:t>
            </a:r>
          </a:p>
        </p:txBody>
      </p:sp>
      <p:pic>
        <p:nvPicPr>
          <p:cNvPr id="3" name="Picture 2">
            <a:extLst>
              <a:ext uri="{FF2B5EF4-FFF2-40B4-BE49-F238E27FC236}">
                <a16:creationId xmlns:a16="http://schemas.microsoft.com/office/drawing/2014/main" id="{8C3CD6A5-C739-489D-A44A-57C81F63FF04}"/>
              </a:ext>
            </a:extLst>
          </p:cNvPr>
          <p:cNvPicPr>
            <a:picLocks noChangeAspect="1"/>
          </p:cNvPicPr>
          <p:nvPr/>
        </p:nvPicPr>
        <p:blipFill>
          <a:blip r:embed="rId2"/>
          <a:stretch>
            <a:fillRect/>
          </a:stretch>
        </p:blipFill>
        <p:spPr>
          <a:xfrm>
            <a:off x="4504727" y="697700"/>
            <a:ext cx="7415494" cy="5462600"/>
          </a:xfrm>
          <a:prstGeom prst="rect">
            <a:avLst/>
          </a:prstGeom>
        </p:spPr>
      </p:pic>
      <p:sp>
        <p:nvSpPr>
          <p:cNvPr id="6" name="TextBox 5">
            <a:extLst>
              <a:ext uri="{FF2B5EF4-FFF2-40B4-BE49-F238E27FC236}">
                <a16:creationId xmlns:a16="http://schemas.microsoft.com/office/drawing/2014/main" id="{423847B8-FBBE-44CF-ACCE-D693E38EB4E4}"/>
              </a:ext>
            </a:extLst>
          </p:cNvPr>
          <p:cNvSpPr txBox="1"/>
          <p:nvPr/>
        </p:nvSpPr>
        <p:spPr>
          <a:xfrm>
            <a:off x="162249" y="1351011"/>
            <a:ext cx="4584412" cy="5232202"/>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algn="l"/>
            <a:r>
              <a:rPr lang="en-US" sz="2000" dirty="0">
                <a:gradFill>
                  <a:gsLst>
                    <a:gs pos="2917">
                      <a:schemeClr val="tx1"/>
                    </a:gs>
                    <a:gs pos="30000">
                      <a:schemeClr val="tx1"/>
                    </a:gs>
                  </a:gsLst>
                  <a:lin ang="5400000" scaled="0"/>
                </a:gradFill>
              </a:rPr>
              <a:t>Let’s turn on and review monitoring</a:t>
            </a:r>
          </a:p>
          <a:p>
            <a:pPr marL="457200" indent="-457200" algn="l">
              <a:buFont typeface="+mj-lt"/>
              <a:buAutoNum type="arabicPeriod"/>
            </a:pPr>
            <a:r>
              <a:rPr lang="en-US" sz="2000" dirty="0">
                <a:gradFill>
                  <a:gsLst>
                    <a:gs pos="2917">
                      <a:schemeClr val="tx1"/>
                    </a:gs>
                    <a:gs pos="30000">
                      <a:schemeClr val="tx1"/>
                    </a:gs>
                  </a:gsLst>
                  <a:lin ang="5400000" scaled="0"/>
                </a:gradFill>
              </a:rPr>
              <a:t>In the portal open the firewall</a:t>
            </a:r>
          </a:p>
          <a:p>
            <a:pPr marL="457200" indent="-457200" algn="l">
              <a:buFont typeface="+mj-lt"/>
              <a:buAutoNum type="arabicPeriod"/>
            </a:pPr>
            <a:r>
              <a:rPr lang="en-US" sz="2000" dirty="0">
                <a:gradFill>
                  <a:gsLst>
                    <a:gs pos="2917">
                      <a:schemeClr val="tx1"/>
                    </a:gs>
                    <a:gs pos="30000">
                      <a:schemeClr val="tx1"/>
                    </a:gs>
                  </a:gsLst>
                  <a:lin ang="5400000" scaled="0"/>
                </a:gradFill>
              </a:rPr>
              <a:t>Click the “Diagnostic settings” tab</a:t>
            </a:r>
          </a:p>
          <a:p>
            <a:pPr marL="457200" indent="-457200" algn="l">
              <a:buFont typeface="+mj-lt"/>
              <a:buAutoNum type="arabicPeriod"/>
            </a:pPr>
            <a:r>
              <a:rPr lang="en-US" sz="2000" dirty="0">
                <a:gradFill>
                  <a:gsLst>
                    <a:gs pos="2917">
                      <a:schemeClr val="tx1"/>
                    </a:gs>
                    <a:gs pos="30000">
                      <a:schemeClr val="tx1"/>
                    </a:gs>
                  </a:gsLst>
                  <a:lin ang="5400000" scaled="0"/>
                </a:gradFill>
              </a:rPr>
              <a:t>Click the “Turn on diagnostic” link</a:t>
            </a:r>
          </a:p>
          <a:p>
            <a:pPr marL="457200" indent="-457200" algn="l">
              <a:buFont typeface="+mj-lt"/>
              <a:buAutoNum type="arabicPeriod"/>
            </a:pPr>
            <a:r>
              <a:rPr lang="en-US" sz="2000" dirty="0">
                <a:gradFill>
                  <a:gsLst>
                    <a:gs pos="2917">
                      <a:schemeClr val="tx1"/>
                    </a:gs>
                    <a:gs pos="30000">
                      <a:schemeClr val="tx1"/>
                    </a:gs>
                  </a:gsLst>
                  <a:lin ang="5400000" scaled="0"/>
                </a:gradFill>
              </a:rPr>
              <a:t>Name your setting “Firewall-Logs”</a:t>
            </a:r>
          </a:p>
          <a:p>
            <a:pPr marL="457200" indent="-457200" algn="l">
              <a:buFont typeface="+mj-lt"/>
              <a:buAutoNum type="arabicPeriod"/>
            </a:pPr>
            <a:r>
              <a:rPr lang="en-US" sz="2000" dirty="0">
                <a:gradFill>
                  <a:gsLst>
                    <a:gs pos="2917">
                      <a:schemeClr val="tx1"/>
                    </a:gs>
                    <a:gs pos="30000">
                      <a:schemeClr val="tx1"/>
                    </a:gs>
                  </a:gsLst>
                  <a:lin ang="5400000" scaled="0"/>
                </a:gradFill>
              </a:rPr>
              <a:t>Check “Send to Log Analytics”</a:t>
            </a:r>
          </a:p>
          <a:p>
            <a:pPr marL="457200" indent="-457200" algn="l">
              <a:buFont typeface="+mj-lt"/>
              <a:buAutoNum type="arabicPeriod"/>
            </a:pPr>
            <a:r>
              <a:rPr lang="en-US" sz="2000" dirty="0">
                <a:gradFill>
                  <a:gsLst>
                    <a:gs pos="2917">
                      <a:schemeClr val="tx1"/>
                    </a:gs>
                    <a:gs pos="30000">
                      <a:schemeClr val="tx1"/>
                    </a:gs>
                  </a:gsLst>
                  <a:lin ang="5400000" scaled="0"/>
                </a:gradFill>
              </a:rPr>
              <a:t>Select your Company’s workspace</a:t>
            </a:r>
          </a:p>
          <a:p>
            <a:pPr marL="457200" indent="-457200" algn="l">
              <a:buFont typeface="+mj-lt"/>
              <a:buAutoNum type="arabicPeriod"/>
            </a:pPr>
            <a:r>
              <a:rPr lang="en-US" sz="2000" dirty="0">
                <a:gradFill>
                  <a:gsLst>
                    <a:gs pos="2917">
                      <a:schemeClr val="tx1"/>
                    </a:gs>
                    <a:gs pos="30000">
                      <a:schemeClr val="tx1"/>
                    </a:gs>
                  </a:gsLst>
                  <a:lin ang="5400000" scaled="0"/>
                </a:gradFill>
              </a:rPr>
              <a:t>Check both log types and save</a:t>
            </a:r>
          </a:p>
          <a:p>
            <a:pPr algn="l"/>
            <a:endParaRPr lang="en-US" sz="2000" dirty="0"/>
          </a:p>
          <a:p>
            <a:pPr algn="l"/>
            <a:r>
              <a:rPr lang="en-US" sz="2000" dirty="0"/>
              <a:t>Validation:</a:t>
            </a:r>
          </a:p>
          <a:p>
            <a:pPr marL="457200" indent="-457200" algn="l">
              <a:buFont typeface="+mj-lt"/>
              <a:buAutoNum type="arabicPeriod"/>
            </a:pPr>
            <a:r>
              <a:rPr lang="en-US" sz="2000" dirty="0"/>
              <a:t>In your Resource Group open your “Log Analytics workspace”</a:t>
            </a:r>
          </a:p>
          <a:p>
            <a:pPr marL="457200" indent="-457200" algn="l">
              <a:buFont typeface="+mj-lt"/>
              <a:buAutoNum type="arabicPeriod"/>
            </a:pPr>
            <a:r>
              <a:rPr lang="en-US" sz="2000" dirty="0"/>
              <a:t>Open the “Logs” tab</a:t>
            </a:r>
          </a:p>
          <a:p>
            <a:pPr marL="457200" indent="-457200" algn="l">
              <a:buFont typeface="+mj-lt"/>
              <a:buAutoNum type="arabicPeriod"/>
            </a:pPr>
            <a:r>
              <a:rPr lang="en-US" sz="2000" dirty="0"/>
              <a:t>In the Query Window paste one of the queries from:</a:t>
            </a:r>
            <a:br>
              <a:rPr lang="en-US" sz="2000" dirty="0"/>
            </a:br>
            <a:r>
              <a:rPr lang="en-US" sz="2000" dirty="0">
                <a:hlinkClick r:id="rId3"/>
              </a:rPr>
              <a:t>http://aka.ms/vdcFWQuery</a:t>
            </a:r>
            <a:r>
              <a:rPr lang="en-US" sz="2000" dirty="0"/>
              <a:t> </a:t>
            </a:r>
          </a:p>
        </p:txBody>
      </p:sp>
      <p:sp>
        <p:nvSpPr>
          <p:cNvPr id="8" name="TextBox 7">
            <a:extLst>
              <a:ext uri="{FF2B5EF4-FFF2-40B4-BE49-F238E27FC236}">
                <a16:creationId xmlns:a16="http://schemas.microsoft.com/office/drawing/2014/main" id="{14616FBC-2AC6-4601-92FA-18F2F28E6D83}"/>
              </a:ext>
            </a:extLst>
          </p:cNvPr>
          <p:cNvSpPr txBox="1"/>
          <p:nvPr/>
        </p:nvSpPr>
        <p:spPr>
          <a:xfrm>
            <a:off x="8038062" y="4428776"/>
            <a:ext cx="3882159" cy="1231106"/>
          </a:xfrm>
          <a:prstGeom prst="rect">
            <a:avLst/>
          </a:prstGeom>
          <a:solidFill>
            <a:srgbClr val="FFFF00"/>
          </a:solidFill>
        </p:spPr>
        <p:txBody>
          <a:bodyPr wrap="squar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It may take up to 10</a:t>
            </a:r>
          </a:p>
          <a:p>
            <a:r>
              <a:rPr lang="en-US" sz="2000" dirty="0">
                <a:latin typeface="Consolas" panose="020B0609020204030204" pitchFamily="49" charset="0"/>
              </a:rPr>
              <a:t>	minutes for logs to</a:t>
            </a:r>
          </a:p>
          <a:p>
            <a:r>
              <a:rPr lang="en-US" sz="2000" dirty="0">
                <a:latin typeface="Consolas" panose="020B0609020204030204" pitchFamily="49" charset="0"/>
              </a:rPr>
              <a:t>	begin flowing into</a:t>
            </a:r>
          </a:p>
          <a:p>
            <a:r>
              <a:rPr lang="en-US" sz="2000" dirty="0">
                <a:latin typeface="Consolas" panose="020B0609020204030204" pitchFamily="49" charset="0"/>
              </a:rPr>
              <a:t>	the log workspace.</a:t>
            </a:r>
          </a:p>
        </p:txBody>
      </p:sp>
    </p:spTree>
    <p:extLst>
      <p:ext uri="{BB962C8B-B14F-4D97-AF65-F5344CB8AC3E}">
        <p14:creationId xmlns:p14="http://schemas.microsoft.com/office/powerpoint/2010/main" val="1597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a:xfrm>
            <a:off x="588263" y="457200"/>
            <a:ext cx="11018520" cy="553998"/>
          </a:xfrm>
        </p:spPr>
        <p:txBody>
          <a:bodyPr/>
          <a:lstStyle/>
          <a:p>
            <a:r>
              <a:rPr lang="en-US" dirty="0"/>
              <a:t>Final</a:t>
            </a:r>
          </a:p>
        </p:txBody>
      </p:sp>
      <p:pic>
        <p:nvPicPr>
          <p:cNvPr id="3" name="Picture 2">
            <a:extLst>
              <a:ext uri="{FF2B5EF4-FFF2-40B4-BE49-F238E27FC236}">
                <a16:creationId xmlns:a16="http://schemas.microsoft.com/office/drawing/2014/main" id="{2C9A44C1-60E2-4EF6-8827-C3EC0A9FFE6A}"/>
              </a:ext>
            </a:extLst>
          </p:cNvPr>
          <p:cNvPicPr>
            <a:picLocks noChangeAspect="1"/>
          </p:cNvPicPr>
          <p:nvPr/>
        </p:nvPicPr>
        <p:blipFill>
          <a:blip r:embed="rId2"/>
          <a:stretch>
            <a:fillRect/>
          </a:stretch>
        </p:blipFill>
        <p:spPr>
          <a:xfrm>
            <a:off x="4504729" y="697700"/>
            <a:ext cx="7415494" cy="5462600"/>
          </a:xfrm>
          <a:prstGeom prst="rect">
            <a:avLst/>
          </a:prstGeom>
        </p:spPr>
      </p:pic>
      <p:sp>
        <p:nvSpPr>
          <p:cNvPr id="7" name="TextBox 6">
            <a:extLst>
              <a:ext uri="{FF2B5EF4-FFF2-40B4-BE49-F238E27FC236}">
                <a16:creationId xmlns:a16="http://schemas.microsoft.com/office/drawing/2014/main" id="{F25E35FF-D825-41C6-87FD-0C3F24A727F5}"/>
              </a:ext>
            </a:extLst>
          </p:cNvPr>
          <p:cNvSpPr txBox="1"/>
          <p:nvPr/>
        </p:nvSpPr>
        <p:spPr>
          <a:xfrm>
            <a:off x="162249" y="1351011"/>
            <a:ext cx="4584412" cy="369331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Discussion:</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Virtual WAN</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Load Balancing Overview</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Azure Front Door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Global: Traffic Manager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Regional: Application Gateway</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Regional/Local: Azure Load Balancers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DNS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721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4D943C-117B-4371-9B2D-232190ABC072}"/>
              </a:ext>
            </a:extLst>
          </p:cNvPr>
          <p:cNvSpPr/>
          <p:nvPr/>
        </p:nvSpPr>
        <p:spPr bwMode="auto">
          <a:xfrm>
            <a:off x="5917096" y="1663349"/>
            <a:ext cx="6274904" cy="51946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07386" y="210121"/>
            <a:ext cx="11018520" cy="553998"/>
          </a:xfrm>
        </p:spPr>
        <p:txBody>
          <a:bodyPr/>
          <a:lstStyle/>
          <a:p>
            <a:r>
              <a:rPr lang="en-US"/>
              <a:t>Azure Virtual WAN</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46368" y="1987260"/>
            <a:ext cx="5318430" cy="4372902"/>
          </a:xfrm>
        </p:spPr>
        <p:txBody>
          <a:bodyPr>
            <a:normAutofit/>
          </a:bodyPr>
          <a:lstStyle/>
          <a:p>
            <a:pPr marL="0" indent="0">
              <a:buNone/>
            </a:pPr>
            <a:r>
              <a:rPr lang="en-US" sz="2400" dirty="0"/>
              <a:t>Branch to Azure, Branch to Branch</a:t>
            </a:r>
          </a:p>
          <a:p>
            <a:pPr marL="0" indent="0">
              <a:buNone/>
            </a:pPr>
            <a:endParaRPr lang="en-US" sz="2400" dirty="0"/>
          </a:p>
          <a:p>
            <a:pPr marL="0" indent="0">
              <a:buNone/>
            </a:pPr>
            <a:r>
              <a:rPr lang="en-US" sz="2400" dirty="0"/>
              <a:t>Automated provisioning and configuration</a:t>
            </a:r>
          </a:p>
          <a:p>
            <a:pPr marL="0" indent="0">
              <a:buNone/>
            </a:pPr>
            <a:endParaRPr lang="en-US" sz="2400" dirty="0"/>
          </a:p>
          <a:p>
            <a:pPr marL="0" indent="0">
              <a:buNone/>
            </a:pPr>
            <a:r>
              <a:rPr lang="en-US" sz="2400" dirty="0"/>
              <a:t>Scalability and high throughput</a:t>
            </a:r>
          </a:p>
          <a:p>
            <a:pPr marL="0" indent="0">
              <a:buNone/>
            </a:pPr>
            <a:endParaRPr lang="en-US" sz="2400" dirty="0"/>
          </a:p>
          <a:p>
            <a:pPr marL="0" indent="0">
              <a:buNone/>
            </a:pPr>
            <a:r>
              <a:rPr lang="en-US" sz="2400" dirty="0"/>
              <a:t>Large and growing integrated partner ecosystem</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2" name="Group 491">
            <a:extLst>
              <a:ext uri="{FF2B5EF4-FFF2-40B4-BE49-F238E27FC236}">
                <a16:creationId xmlns:a16="http://schemas.microsoft.com/office/drawing/2014/main" id="{A166F01E-528E-4F79-9C9B-3D67388F0FD0}"/>
              </a:ext>
            </a:extLst>
          </p:cNvPr>
          <p:cNvGrpSpPr/>
          <p:nvPr/>
        </p:nvGrpSpPr>
        <p:grpSpPr>
          <a:xfrm>
            <a:off x="6055964" y="1803258"/>
            <a:ext cx="6077830" cy="4969352"/>
            <a:chOff x="5651929" y="1299989"/>
            <a:chExt cx="6077830" cy="4969352"/>
          </a:xfrm>
        </p:grpSpPr>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6925081" y="2426281"/>
              <a:ext cx="1209269" cy="477421"/>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7814205" y="1716087"/>
              <a:ext cx="583834" cy="817326"/>
            </a:xfrm>
            <a:prstGeom prst="straightConnector1">
              <a:avLst/>
            </a:prstGeom>
            <a:ln w="190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465312" y="2458027"/>
              <a:ext cx="852714" cy="5752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9788628" y="1770136"/>
              <a:ext cx="925188" cy="7131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7380934" y="1299989"/>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7713079" y="2013221"/>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6363994" y="202128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281356" y="1525006"/>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0864839" y="220774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7148033" y="4679014"/>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8709389" y="4679014"/>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0270744" y="4679014"/>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p:cNvCxnSpPr>
            <p:nvPr/>
          </p:nvCxnSpPr>
          <p:spPr>
            <a:xfrm rot="5400000" flipH="1" flipV="1">
              <a:off x="7680367" y="3761500"/>
              <a:ext cx="618082" cy="121694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p:cNvCxnSpPr>
            <p:nvPr/>
          </p:nvCxnSpPr>
          <p:spPr>
            <a:xfrm rot="5400000" flipH="1" flipV="1">
              <a:off x="8850568" y="4152655"/>
              <a:ext cx="618082" cy="434636"/>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p:cNvCxnSpPr>
            <p:nvPr/>
          </p:nvCxnSpPr>
          <p:spPr>
            <a:xfrm rot="16200000" flipV="1">
              <a:off x="10020769" y="4196136"/>
              <a:ext cx="618082" cy="347673"/>
            </a:xfrm>
            <a:prstGeom prst="bentConnector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7882404" y="4245658"/>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9043962" y="4245658"/>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0205519" y="4245658"/>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5972595" y="3661242"/>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057428" y="2926092"/>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5651929" y="4679014"/>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stCxn id="542" idx="0"/>
            </p:cNvCxnSpPr>
            <p:nvPr/>
          </p:nvCxnSpPr>
          <p:spPr>
            <a:xfrm rot="5400000" flipH="1" flipV="1">
              <a:off x="6157066" y="3213441"/>
              <a:ext cx="1193338" cy="1737809"/>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5774204" y="338578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700E3746-E650-F24B-8EA6-CCB3197C1978}"/>
              </a:ext>
            </a:extLst>
          </p:cNvPr>
          <p:cNvSpPr txBox="1"/>
          <p:nvPr/>
        </p:nvSpPr>
        <p:spPr>
          <a:xfrm rot="2617853">
            <a:off x="11018293" y="204493"/>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368"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46368" y="998518"/>
            <a:ext cx="10744522"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501C"/>
                </a:solidFill>
                <a:effectLst/>
                <a:uLnTx/>
                <a:uFillTx/>
                <a:latin typeface="Segoe UI"/>
                <a:ea typeface="+mn-ea"/>
                <a:cs typeface="+mn-cs"/>
              </a:rPr>
              <a:t>Easy deployment of large-scale branch connectivity</a:t>
            </a:r>
          </a:p>
        </p:txBody>
      </p:sp>
    </p:spTree>
    <p:extLst>
      <p:ext uri="{BB962C8B-B14F-4D97-AF65-F5344CB8AC3E}">
        <p14:creationId xmlns:p14="http://schemas.microsoft.com/office/powerpoint/2010/main" val="30715703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49078" y="913744"/>
            <a:ext cx="7142921" cy="59442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a:stCxn id="106" idx="18"/>
            <a:endCxn id="559" idx="1"/>
          </p:cNvCxnSpPr>
          <p:nvPr/>
        </p:nvCxnSpPr>
        <p:spPr>
          <a:xfrm>
            <a:off x="7378588" y="1518638"/>
            <a:ext cx="1270822" cy="2021717"/>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a:stCxn id="90" idx="20"/>
            <a:endCxn id="559" idx="2"/>
          </p:cNvCxnSpPr>
          <p:nvPr/>
        </p:nvCxnSpPr>
        <p:spPr>
          <a:xfrm>
            <a:off x="5912791" y="2330666"/>
            <a:ext cx="2650465" cy="141291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1145486" y="248221"/>
            <a:ext cx="11018520" cy="553998"/>
          </a:xfrm>
        </p:spPr>
        <p:txBody>
          <a:bodyPr/>
          <a:lstStyle/>
          <a:p>
            <a:r>
              <a:rPr lang="en-US" dirty="0"/>
              <a:t>Azure Virtual WAN – Unified Cloud Connectivity</a:t>
            </a:r>
          </a:p>
        </p:txBody>
      </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298237" y="1909164"/>
            <a:ext cx="4907332" cy="4623710"/>
          </a:xfrm>
        </p:spPr>
        <p:txBody>
          <a:bodyPr>
            <a:noAutofit/>
          </a:bodyPr>
          <a:lstStyle/>
          <a:p>
            <a:pPr marL="0" indent="0">
              <a:buNone/>
            </a:pPr>
            <a:r>
              <a:rPr lang="en-US" sz="2400" dirty="0"/>
              <a:t>Hubs in Azure</a:t>
            </a:r>
          </a:p>
          <a:p>
            <a:pPr marL="0" indent="0">
              <a:buNone/>
            </a:pPr>
            <a:r>
              <a:rPr lang="en-US" sz="2400" dirty="0"/>
              <a:t>Enable/disable branch to branch</a:t>
            </a:r>
          </a:p>
          <a:p>
            <a:pPr marL="0" indent="0">
              <a:buNone/>
            </a:pPr>
            <a:r>
              <a:rPr lang="en-US" sz="2400" dirty="0"/>
              <a:t>IPsec IKEv1 and IKEv2</a:t>
            </a:r>
          </a:p>
          <a:p>
            <a:pPr marL="0" indent="0">
              <a:buNone/>
            </a:pPr>
            <a:r>
              <a:rPr lang="en-US" sz="2400" dirty="0"/>
              <a:t>Scale unit-based billing </a:t>
            </a:r>
          </a:p>
          <a:p>
            <a:pPr marL="0" indent="0">
              <a:buNone/>
            </a:pPr>
            <a:r>
              <a:rPr lang="en-US" sz="2400" dirty="0"/>
              <a:t>E2E Monitoring and Resource Health</a:t>
            </a:r>
          </a:p>
          <a:p>
            <a:pPr marL="0" indent="0">
              <a:buNone/>
            </a:pPr>
            <a:r>
              <a:rPr lang="en-US" sz="2400" dirty="0"/>
              <a:t>ExpressRoute (Preview)</a:t>
            </a:r>
          </a:p>
          <a:p>
            <a:pPr marL="0" indent="0">
              <a:buNone/>
            </a:pPr>
            <a:r>
              <a:rPr lang="en-US" sz="2400" dirty="0"/>
              <a:t>P2S with IKEv2 and OpenVPN (Preview)</a:t>
            </a:r>
          </a:p>
          <a:p>
            <a:pPr marL="0" indent="0">
              <a:buNone/>
            </a:pPr>
            <a:r>
              <a:rPr lang="en-US" sz="2400" dirty="0"/>
              <a:t>O365 Policy (Preview)</a:t>
            </a:r>
          </a:p>
        </p:txBody>
      </p:sp>
      <p:sp>
        <p:nvSpPr>
          <p:cNvPr id="490" name="Rectangle 489">
            <a:extLst>
              <a:ext uri="{FF2B5EF4-FFF2-40B4-BE49-F238E27FC236}">
                <a16:creationId xmlns:a16="http://schemas.microsoft.com/office/drawing/2014/main" id="{48926C10-9D78-443B-83AD-9C518F5A7A6B}"/>
              </a:ext>
            </a:extLst>
          </p:cNvPr>
          <p:cNvSpPr/>
          <p:nvPr/>
        </p:nvSpPr>
        <p:spPr bwMode="auto">
          <a:xfrm>
            <a:off x="13516242" y="2574510"/>
            <a:ext cx="377654" cy="4571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2988111"/>
            <a:ext cx="852714" cy="57527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6">
              <a:lumMod val="9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73782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endParaRPr>
          </a:p>
        </p:txBody>
      </p:sp>
      <p:grpSp>
        <p:nvGrpSpPr>
          <p:cNvPr id="523" name="Group 522">
            <a:extLst>
              <a:ext uri="{FF2B5EF4-FFF2-40B4-BE49-F238E27FC236}">
                <a16:creationId xmlns:a16="http://schemas.microsoft.com/office/drawing/2014/main" id="{61D3DD3C-5D40-4BCB-97C1-96A8D4BEFE78}"/>
              </a:ext>
            </a:extLst>
          </p:cNvPr>
          <p:cNvGrpSpPr/>
          <p:nvPr/>
        </p:nvGrpSpPr>
        <p:grpSpPr>
          <a:xfrm>
            <a:off x="8423922" y="5226915"/>
            <a:ext cx="899423" cy="1590327"/>
            <a:chOff x="7437453" y="4394489"/>
            <a:chExt cx="899423" cy="1590327"/>
          </a:xfrm>
        </p:grpSpPr>
        <p:sp>
          <p:nvSpPr>
            <p:cNvPr id="581" name="TextBox 580">
              <a:extLst>
                <a:ext uri="{FF2B5EF4-FFF2-40B4-BE49-F238E27FC236}">
                  <a16:creationId xmlns:a16="http://schemas.microsoft.com/office/drawing/2014/main" id="{07ACF931-645C-468F-B904-E9CF5499B464}"/>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82" name="EMI_E731">
              <a:extLst>
                <a:ext uri="{FF2B5EF4-FFF2-40B4-BE49-F238E27FC236}">
                  <a16:creationId xmlns:a16="http://schemas.microsoft.com/office/drawing/2014/main" id="{66BE9CAA-B580-4E7D-A9AB-5CEC2B7D59F3}"/>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3" name="Group 582">
              <a:extLst>
                <a:ext uri="{FF2B5EF4-FFF2-40B4-BE49-F238E27FC236}">
                  <a16:creationId xmlns:a16="http://schemas.microsoft.com/office/drawing/2014/main" id="{9C8932AF-9FF7-4491-BC29-552F1342440C}"/>
                </a:ext>
              </a:extLst>
            </p:cNvPr>
            <p:cNvGrpSpPr/>
            <p:nvPr/>
          </p:nvGrpSpPr>
          <p:grpSpPr>
            <a:xfrm>
              <a:off x="7437453" y="4394489"/>
              <a:ext cx="465804" cy="465802"/>
              <a:chOff x="7426424" y="4586789"/>
              <a:chExt cx="791827" cy="791824"/>
            </a:xfrm>
          </p:grpSpPr>
          <p:sp>
            <p:nvSpPr>
              <p:cNvPr id="584" name="Oval 25">
                <a:extLst>
                  <a:ext uri="{FF2B5EF4-FFF2-40B4-BE49-F238E27FC236}">
                    <a16:creationId xmlns:a16="http://schemas.microsoft.com/office/drawing/2014/main" id="{A233D6E8-1C12-4C94-A166-56B1DBC450CD}"/>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5" name="Group 584">
                <a:extLst>
                  <a:ext uri="{FF2B5EF4-FFF2-40B4-BE49-F238E27FC236}">
                    <a16:creationId xmlns:a16="http://schemas.microsoft.com/office/drawing/2014/main" id="{FCC83F6D-CA4D-48A9-890E-8CC44464620A}"/>
                  </a:ext>
                </a:extLst>
              </p:cNvPr>
              <p:cNvGrpSpPr/>
              <p:nvPr/>
            </p:nvGrpSpPr>
            <p:grpSpPr>
              <a:xfrm>
                <a:off x="7653478" y="4769005"/>
                <a:ext cx="337719" cy="427393"/>
                <a:chOff x="2382348" y="4130857"/>
                <a:chExt cx="337719" cy="427393"/>
              </a:xfrm>
            </p:grpSpPr>
            <p:sp>
              <p:nvSpPr>
                <p:cNvPr id="586" name="Freeform 23">
                  <a:extLst>
                    <a:ext uri="{FF2B5EF4-FFF2-40B4-BE49-F238E27FC236}">
                      <a16:creationId xmlns:a16="http://schemas.microsoft.com/office/drawing/2014/main" id="{8FD9DBA3-2DFF-42D4-BAC6-5D8AE96FEF3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7" name="Oval 24">
                  <a:extLst>
                    <a:ext uri="{FF2B5EF4-FFF2-40B4-BE49-F238E27FC236}">
                      <a16:creationId xmlns:a16="http://schemas.microsoft.com/office/drawing/2014/main" id="{03BEA4D9-A39B-4BE7-8702-C7837A5ECCC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4" name="Group 523">
            <a:extLst>
              <a:ext uri="{FF2B5EF4-FFF2-40B4-BE49-F238E27FC236}">
                <a16:creationId xmlns:a16="http://schemas.microsoft.com/office/drawing/2014/main" id="{08C6E9FC-2219-4AC8-B38D-F4A882C7E18C}"/>
              </a:ext>
            </a:extLst>
          </p:cNvPr>
          <p:cNvGrpSpPr/>
          <p:nvPr/>
        </p:nvGrpSpPr>
        <p:grpSpPr>
          <a:xfrm>
            <a:off x="9768962" y="5226915"/>
            <a:ext cx="899423" cy="1590327"/>
            <a:chOff x="7437453" y="4394489"/>
            <a:chExt cx="899423" cy="1590327"/>
          </a:xfrm>
        </p:grpSpPr>
        <p:sp>
          <p:nvSpPr>
            <p:cNvPr id="574" name="TextBox 573">
              <a:extLst>
                <a:ext uri="{FF2B5EF4-FFF2-40B4-BE49-F238E27FC236}">
                  <a16:creationId xmlns:a16="http://schemas.microsoft.com/office/drawing/2014/main" id="{435B0462-CAAC-4A80-8801-D78D9DE7776E}"/>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75" name="EMI_E731">
              <a:extLst>
                <a:ext uri="{FF2B5EF4-FFF2-40B4-BE49-F238E27FC236}">
                  <a16:creationId xmlns:a16="http://schemas.microsoft.com/office/drawing/2014/main" id="{713B7E66-8E52-47B6-BEAF-2C22FD87FA59}"/>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76" name="Group 575">
              <a:extLst>
                <a:ext uri="{FF2B5EF4-FFF2-40B4-BE49-F238E27FC236}">
                  <a16:creationId xmlns:a16="http://schemas.microsoft.com/office/drawing/2014/main" id="{53E75ABC-542D-4B70-AA8B-4AD2E01FEFF0}"/>
                </a:ext>
              </a:extLst>
            </p:cNvPr>
            <p:cNvGrpSpPr/>
            <p:nvPr/>
          </p:nvGrpSpPr>
          <p:grpSpPr>
            <a:xfrm>
              <a:off x="7437453" y="4394489"/>
              <a:ext cx="465804" cy="465802"/>
              <a:chOff x="7426424" y="4586789"/>
              <a:chExt cx="791827" cy="791824"/>
            </a:xfrm>
          </p:grpSpPr>
          <p:sp>
            <p:nvSpPr>
              <p:cNvPr id="577" name="Oval 25">
                <a:extLst>
                  <a:ext uri="{FF2B5EF4-FFF2-40B4-BE49-F238E27FC236}">
                    <a16:creationId xmlns:a16="http://schemas.microsoft.com/office/drawing/2014/main" id="{ADB66D8E-0445-4C79-AD4B-122C8732848B}"/>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ECC7B07E-F14B-44B9-9245-B8A45B41ECEF}"/>
                  </a:ext>
                </a:extLst>
              </p:cNvPr>
              <p:cNvGrpSpPr/>
              <p:nvPr/>
            </p:nvGrpSpPr>
            <p:grpSpPr>
              <a:xfrm>
                <a:off x="7653478" y="4769005"/>
                <a:ext cx="337719" cy="427393"/>
                <a:chOff x="2382348" y="4130857"/>
                <a:chExt cx="337719" cy="427393"/>
              </a:xfrm>
            </p:grpSpPr>
            <p:sp>
              <p:nvSpPr>
                <p:cNvPr id="579" name="Freeform 23">
                  <a:extLst>
                    <a:ext uri="{FF2B5EF4-FFF2-40B4-BE49-F238E27FC236}">
                      <a16:creationId xmlns:a16="http://schemas.microsoft.com/office/drawing/2014/main" id="{F3BBB9CA-4820-4502-BD5C-AC5A91C169F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0" name="Oval 24">
                  <a:extLst>
                    <a:ext uri="{FF2B5EF4-FFF2-40B4-BE49-F238E27FC236}">
                      <a16:creationId xmlns:a16="http://schemas.microsoft.com/office/drawing/2014/main" id="{315B4521-02EF-49E6-A46D-1F13EA8CAA65}"/>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25" name="Group 524">
            <a:extLst>
              <a:ext uri="{FF2B5EF4-FFF2-40B4-BE49-F238E27FC236}">
                <a16:creationId xmlns:a16="http://schemas.microsoft.com/office/drawing/2014/main" id="{AEB1CED1-39F6-4A03-A05C-80D580E8AFB8}"/>
              </a:ext>
            </a:extLst>
          </p:cNvPr>
          <p:cNvGrpSpPr/>
          <p:nvPr/>
        </p:nvGrpSpPr>
        <p:grpSpPr>
          <a:xfrm>
            <a:off x="11114002" y="5226915"/>
            <a:ext cx="899423" cy="1590327"/>
            <a:chOff x="7437453" y="4394489"/>
            <a:chExt cx="899423" cy="1590327"/>
          </a:xfrm>
        </p:grpSpPr>
        <p:sp>
          <p:nvSpPr>
            <p:cNvPr id="567" name="TextBox 566">
              <a:extLst>
                <a:ext uri="{FF2B5EF4-FFF2-40B4-BE49-F238E27FC236}">
                  <a16:creationId xmlns:a16="http://schemas.microsoft.com/office/drawing/2014/main" id="{0C40597C-2F0C-46CB-B7AC-2DE21B399B9C}"/>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68" name="EMI_E731">
              <a:extLst>
                <a:ext uri="{FF2B5EF4-FFF2-40B4-BE49-F238E27FC236}">
                  <a16:creationId xmlns:a16="http://schemas.microsoft.com/office/drawing/2014/main" id="{F07AA46D-C4B6-4630-ABF2-32E57B2F984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69" name="Group 568">
              <a:extLst>
                <a:ext uri="{FF2B5EF4-FFF2-40B4-BE49-F238E27FC236}">
                  <a16:creationId xmlns:a16="http://schemas.microsoft.com/office/drawing/2014/main" id="{7B0819E2-49BD-4DB2-A339-FBEF2D9F2F31}"/>
                </a:ext>
              </a:extLst>
            </p:cNvPr>
            <p:cNvGrpSpPr/>
            <p:nvPr/>
          </p:nvGrpSpPr>
          <p:grpSpPr>
            <a:xfrm>
              <a:off x="7437453" y="4394489"/>
              <a:ext cx="465804" cy="465802"/>
              <a:chOff x="7426424" y="4586789"/>
              <a:chExt cx="791827" cy="791824"/>
            </a:xfrm>
          </p:grpSpPr>
          <p:sp>
            <p:nvSpPr>
              <p:cNvPr id="570" name="Oval 25">
                <a:extLst>
                  <a:ext uri="{FF2B5EF4-FFF2-40B4-BE49-F238E27FC236}">
                    <a16:creationId xmlns:a16="http://schemas.microsoft.com/office/drawing/2014/main" id="{F8766753-6BC2-44D5-87AD-49CE4AD2617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1" name="Group 570">
                <a:extLst>
                  <a:ext uri="{FF2B5EF4-FFF2-40B4-BE49-F238E27FC236}">
                    <a16:creationId xmlns:a16="http://schemas.microsoft.com/office/drawing/2014/main" id="{BBC5A9C5-9521-496E-956F-47D31B19F3CB}"/>
                  </a:ext>
                </a:extLst>
              </p:cNvPr>
              <p:cNvGrpSpPr/>
              <p:nvPr/>
            </p:nvGrpSpPr>
            <p:grpSpPr>
              <a:xfrm>
                <a:off x="7653478" y="4769005"/>
                <a:ext cx="337719" cy="427393"/>
                <a:chOff x="2382348" y="4130857"/>
                <a:chExt cx="337719" cy="427393"/>
              </a:xfrm>
            </p:grpSpPr>
            <p:sp>
              <p:nvSpPr>
                <p:cNvPr id="572" name="Freeform 23">
                  <a:extLst>
                    <a:ext uri="{FF2B5EF4-FFF2-40B4-BE49-F238E27FC236}">
                      <a16:creationId xmlns:a16="http://schemas.microsoft.com/office/drawing/2014/main" id="{DE573425-4F0F-41B0-9FB8-7397B9542F50}"/>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3" name="Oval 24">
                  <a:extLst>
                    <a:ext uri="{FF2B5EF4-FFF2-40B4-BE49-F238E27FC236}">
                      <a16:creationId xmlns:a16="http://schemas.microsoft.com/office/drawing/2014/main" id="{0833E524-9539-4D8D-B596-6321D707229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9" name="Group 528">
            <a:extLst>
              <a:ext uri="{FF2B5EF4-FFF2-40B4-BE49-F238E27FC236}">
                <a16:creationId xmlns:a16="http://schemas.microsoft.com/office/drawing/2014/main" id="{26E0DAF7-F20B-42FC-80A5-1525E5C190A9}"/>
              </a:ext>
            </a:extLst>
          </p:cNvPr>
          <p:cNvGrpSpPr/>
          <p:nvPr/>
        </p:nvGrpSpPr>
        <p:grpSpPr>
          <a:xfrm>
            <a:off x="8676216" y="4745547"/>
            <a:ext cx="251946" cy="251944"/>
            <a:chOff x="4458664" y="3955320"/>
            <a:chExt cx="791827" cy="791824"/>
          </a:xfrm>
        </p:grpSpPr>
        <p:sp>
          <p:nvSpPr>
            <p:cNvPr id="565" name="Oval 25">
              <a:extLst>
                <a:ext uri="{FF2B5EF4-FFF2-40B4-BE49-F238E27FC236}">
                  <a16:creationId xmlns:a16="http://schemas.microsoft.com/office/drawing/2014/main" id="{8113C15A-BBEE-475D-83B6-F8B772F7282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6" name="Wifi_E701">
              <a:extLst>
                <a:ext uri="{FF2B5EF4-FFF2-40B4-BE49-F238E27FC236}">
                  <a16:creationId xmlns:a16="http://schemas.microsoft.com/office/drawing/2014/main" id="{AF632E35-E254-4A7C-8BB6-DDAE65FCBA5C}"/>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0" name="Group 529">
            <a:extLst>
              <a:ext uri="{FF2B5EF4-FFF2-40B4-BE49-F238E27FC236}">
                <a16:creationId xmlns:a16="http://schemas.microsoft.com/office/drawing/2014/main" id="{3502EF93-BDCA-40EF-BEB9-1D14F401DD37}"/>
              </a:ext>
            </a:extLst>
          </p:cNvPr>
          <p:cNvGrpSpPr/>
          <p:nvPr/>
        </p:nvGrpSpPr>
        <p:grpSpPr>
          <a:xfrm>
            <a:off x="10234766" y="4763881"/>
            <a:ext cx="251946" cy="251944"/>
            <a:chOff x="4458664" y="3955320"/>
            <a:chExt cx="791827" cy="791824"/>
          </a:xfrm>
        </p:grpSpPr>
        <p:sp>
          <p:nvSpPr>
            <p:cNvPr id="563" name="Oval 25">
              <a:extLst>
                <a:ext uri="{FF2B5EF4-FFF2-40B4-BE49-F238E27FC236}">
                  <a16:creationId xmlns:a16="http://schemas.microsoft.com/office/drawing/2014/main" id="{EA580735-C617-411D-8508-AA1E81651B28}"/>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4" name="Wifi_E701">
              <a:extLst>
                <a:ext uri="{FF2B5EF4-FFF2-40B4-BE49-F238E27FC236}">
                  <a16:creationId xmlns:a16="http://schemas.microsoft.com/office/drawing/2014/main" id="{838D6637-7A64-44D4-B08C-E4F7C809A4B0}"/>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43C89D00-600E-4AF5-8BEE-BEC9B1E8803F}"/>
              </a:ext>
            </a:extLst>
          </p:cNvPr>
          <p:cNvGrpSpPr/>
          <p:nvPr/>
        </p:nvGrpSpPr>
        <p:grpSpPr>
          <a:xfrm>
            <a:off x="11219870" y="4484694"/>
            <a:ext cx="251946" cy="251944"/>
            <a:chOff x="4458664" y="3955320"/>
            <a:chExt cx="791827" cy="791824"/>
          </a:xfrm>
        </p:grpSpPr>
        <p:sp>
          <p:nvSpPr>
            <p:cNvPr id="561" name="Oval 25">
              <a:extLst>
                <a:ext uri="{FF2B5EF4-FFF2-40B4-BE49-F238E27FC236}">
                  <a16:creationId xmlns:a16="http://schemas.microsoft.com/office/drawing/2014/main" id="{BB94C546-5B19-4FA5-8378-EF9BD7A4DEC9}"/>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2" name="Wifi_E701">
              <a:extLst>
                <a:ext uri="{FF2B5EF4-FFF2-40B4-BE49-F238E27FC236}">
                  <a16:creationId xmlns:a16="http://schemas.microsoft.com/office/drawing/2014/main" id="{226AEC0D-99EE-40C1-961D-5B5C9E226AAA}"/>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32" name="TextBox 531">
            <a:extLst>
              <a:ext uri="{FF2B5EF4-FFF2-40B4-BE49-F238E27FC236}">
                <a16:creationId xmlns:a16="http://schemas.microsoft.com/office/drawing/2014/main" id="{3224C878-6F18-487D-9F94-E06CB13BCCB3}"/>
              </a:ext>
            </a:extLst>
          </p:cNvPr>
          <p:cNvSpPr txBox="1"/>
          <p:nvPr/>
        </p:nvSpPr>
        <p:spPr>
          <a:xfrm>
            <a:off x="7560673" y="452352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3456176"/>
            <a:ext cx="2407884" cy="818646"/>
            <a:chOff x="7886317" y="2782811"/>
            <a:chExt cx="2407884" cy="818646"/>
          </a:xfrm>
        </p:grpSpPr>
        <p:grpSp>
          <p:nvGrpSpPr>
            <p:cNvPr id="546" name="Group 545">
              <a:extLst>
                <a:ext uri="{FF2B5EF4-FFF2-40B4-BE49-F238E27FC236}">
                  <a16:creationId xmlns:a16="http://schemas.microsoft.com/office/drawing/2014/main" id="{F37C4671-51C8-434D-AFBA-73F9D7FF4F21}"/>
                </a:ext>
              </a:extLst>
            </p:cNvPr>
            <p:cNvGrpSpPr/>
            <p:nvPr/>
          </p:nvGrpSpPr>
          <p:grpSpPr>
            <a:xfrm>
              <a:off x="7886317" y="2782811"/>
              <a:ext cx="765074" cy="818646"/>
              <a:chOff x="8057741" y="2788135"/>
              <a:chExt cx="765074" cy="818646"/>
            </a:xfrm>
          </p:grpSpPr>
          <p:grpSp>
            <p:nvGrpSpPr>
              <p:cNvPr id="557" name="Group 556">
                <a:extLst>
                  <a:ext uri="{FF2B5EF4-FFF2-40B4-BE49-F238E27FC236}">
                    <a16:creationId xmlns:a16="http://schemas.microsoft.com/office/drawing/2014/main" id="{70203E50-B479-49EC-90B8-62DD858D7707}"/>
                  </a:ext>
                </a:extLst>
              </p:cNvPr>
              <p:cNvGrpSpPr/>
              <p:nvPr/>
            </p:nvGrpSpPr>
            <p:grpSpPr>
              <a:xfrm>
                <a:off x="8146131" y="2788135"/>
                <a:ext cx="588294" cy="574812"/>
                <a:chOff x="8087993" y="2987647"/>
                <a:chExt cx="704570" cy="688424"/>
              </a:xfrm>
            </p:grpSpPr>
            <p:sp>
              <p:nvSpPr>
                <p:cNvPr id="559" name="Oval 558">
                  <a:extLst>
                    <a:ext uri="{FF2B5EF4-FFF2-40B4-BE49-F238E27FC236}">
                      <a16:creationId xmlns:a16="http://schemas.microsoft.com/office/drawing/2014/main" id="{8A4F23C8-3620-4BBA-A572-A28D8144D6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60" name="Picture 559">
                  <a:extLst>
                    <a:ext uri="{FF2B5EF4-FFF2-40B4-BE49-F238E27FC236}">
                      <a16:creationId xmlns:a16="http://schemas.microsoft.com/office/drawing/2014/main" id="{26D6687B-7958-48BE-BAD1-436A6857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8" name="TextBox 557">
                <a:extLst>
                  <a:ext uri="{FF2B5EF4-FFF2-40B4-BE49-F238E27FC236}">
                    <a16:creationId xmlns:a16="http://schemas.microsoft.com/office/drawing/2014/main" id="{E4F2FA4F-D443-41D9-884E-26785596DBDE}"/>
                  </a:ext>
                </a:extLst>
              </p:cNvPr>
              <p:cNvSpPr txBox="1"/>
              <p:nvPr/>
            </p:nvSpPr>
            <p:spPr>
              <a:xfrm>
                <a:off x="805774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grpSp>
        <p:grpSp>
          <p:nvGrpSpPr>
            <p:cNvPr id="547" name="Group 546">
              <a:extLst>
                <a:ext uri="{FF2B5EF4-FFF2-40B4-BE49-F238E27FC236}">
                  <a16:creationId xmlns:a16="http://schemas.microsoft.com/office/drawing/2014/main" id="{00E97AD5-1CEB-4937-860C-512F1357EC8A}"/>
                </a:ext>
              </a:extLst>
            </p:cNvPr>
            <p:cNvGrpSpPr/>
            <p:nvPr/>
          </p:nvGrpSpPr>
          <p:grpSpPr>
            <a:xfrm>
              <a:off x="8707722" y="2782811"/>
              <a:ext cx="765074" cy="818646"/>
              <a:chOff x="8947481" y="2788135"/>
              <a:chExt cx="765074" cy="818646"/>
            </a:xfrm>
          </p:grpSpPr>
          <p:grpSp>
            <p:nvGrpSpPr>
              <p:cNvPr id="553" name="Group 552">
                <a:extLst>
                  <a:ext uri="{FF2B5EF4-FFF2-40B4-BE49-F238E27FC236}">
                    <a16:creationId xmlns:a16="http://schemas.microsoft.com/office/drawing/2014/main" id="{40B9DD5D-606D-4516-B544-ABD253DC456C}"/>
                  </a:ext>
                </a:extLst>
              </p:cNvPr>
              <p:cNvGrpSpPr/>
              <p:nvPr/>
            </p:nvGrpSpPr>
            <p:grpSpPr>
              <a:xfrm>
                <a:off x="9035871" y="2788135"/>
                <a:ext cx="588294" cy="574812"/>
                <a:chOff x="8087993" y="2987647"/>
                <a:chExt cx="704570" cy="688424"/>
              </a:xfrm>
            </p:grpSpPr>
            <p:sp>
              <p:nvSpPr>
                <p:cNvPr id="555" name="Oval 554">
                  <a:extLst>
                    <a:ext uri="{FF2B5EF4-FFF2-40B4-BE49-F238E27FC236}">
                      <a16:creationId xmlns:a16="http://schemas.microsoft.com/office/drawing/2014/main" id="{2B540479-0A02-4D77-BBAD-419ECE7A8F36}"/>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6" name="Picture 555">
                  <a:extLst>
                    <a:ext uri="{FF2B5EF4-FFF2-40B4-BE49-F238E27FC236}">
                      <a16:creationId xmlns:a16="http://schemas.microsoft.com/office/drawing/2014/main" id="{E5D97D16-EBF0-4BC8-9BBE-2F3CC6D48C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4" name="TextBox 553">
                <a:extLst>
                  <a:ext uri="{FF2B5EF4-FFF2-40B4-BE49-F238E27FC236}">
                    <a16:creationId xmlns:a16="http://schemas.microsoft.com/office/drawing/2014/main" id="{20ABB7F3-5DDE-42A3-9DA5-92E41D5DE3CD}"/>
                  </a:ext>
                </a:extLst>
              </p:cNvPr>
              <p:cNvSpPr txBox="1"/>
              <p:nvPr/>
            </p:nvSpPr>
            <p:spPr>
              <a:xfrm>
                <a:off x="8947481"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grpSp>
        <p:grpSp>
          <p:nvGrpSpPr>
            <p:cNvPr id="548" name="Group 547">
              <a:extLst>
                <a:ext uri="{FF2B5EF4-FFF2-40B4-BE49-F238E27FC236}">
                  <a16:creationId xmlns:a16="http://schemas.microsoft.com/office/drawing/2014/main" id="{7A67E24A-33FB-4D07-A476-BD75FED0ED8C}"/>
                </a:ext>
              </a:extLst>
            </p:cNvPr>
            <p:cNvGrpSpPr/>
            <p:nvPr/>
          </p:nvGrpSpPr>
          <p:grpSpPr>
            <a:xfrm>
              <a:off x="9529127" y="2782811"/>
              <a:ext cx="765074" cy="818646"/>
              <a:chOff x="9782230" y="2788135"/>
              <a:chExt cx="765074" cy="818646"/>
            </a:xfrm>
          </p:grpSpPr>
          <p:grpSp>
            <p:nvGrpSpPr>
              <p:cNvPr id="549" name="Group 548">
                <a:extLst>
                  <a:ext uri="{FF2B5EF4-FFF2-40B4-BE49-F238E27FC236}">
                    <a16:creationId xmlns:a16="http://schemas.microsoft.com/office/drawing/2014/main" id="{BF9343CC-DCEC-4FA0-ADCD-6C6EB6C77234}"/>
                  </a:ext>
                </a:extLst>
              </p:cNvPr>
              <p:cNvGrpSpPr/>
              <p:nvPr/>
            </p:nvGrpSpPr>
            <p:grpSpPr>
              <a:xfrm>
                <a:off x="9870620" y="2788135"/>
                <a:ext cx="588294" cy="574812"/>
                <a:chOff x="8087993" y="2987647"/>
                <a:chExt cx="704570" cy="688424"/>
              </a:xfrm>
            </p:grpSpPr>
            <p:sp>
              <p:nvSpPr>
                <p:cNvPr id="551" name="Oval 550">
                  <a:extLst>
                    <a:ext uri="{FF2B5EF4-FFF2-40B4-BE49-F238E27FC236}">
                      <a16:creationId xmlns:a16="http://schemas.microsoft.com/office/drawing/2014/main" id="{59D817D6-2D37-4249-A8DE-3DEB2F9B487C}"/>
                    </a:ext>
                  </a:extLst>
                </p:cNvPr>
                <p:cNvSpPr/>
                <p:nvPr/>
              </p:nvSpPr>
              <p:spPr bwMode="auto">
                <a:xfrm>
                  <a:off x="8087993" y="2987647"/>
                  <a:ext cx="704570" cy="688424"/>
                </a:xfrm>
                <a:prstGeom prst="ellipse">
                  <a:avLst/>
                </a:prstGeom>
                <a:solidFill>
                  <a:schemeClr val="bg1"/>
                </a:solidFill>
                <a:ln>
                  <a:solidFill>
                    <a:schemeClr val="accent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VPN</a:t>
                  </a:r>
                </a:p>
              </p:txBody>
            </p:sp>
            <p:pic>
              <p:nvPicPr>
                <p:cNvPr id="552" name="Picture 551">
                  <a:extLst>
                    <a:ext uri="{FF2B5EF4-FFF2-40B4-BE49-F238E27FC236}">
                      <a16:creationId xmlns:a16="http://schemas.microsoft.com/office/drawing/2014/main" id="{E8A4BA28-D672-4407-82C0-5A75368F5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863" y="3063875"/>
                  <a:ext cx="304830" cy="304172"/>
                </a:xfrm>
                <a:prstGeom prst="rect">
                  <a:avLst/>
                </a:prstGeom>
                <a:ln>
                  <a:noFill/>
                  <a:headEnd type="none" w="med" len="med"/>
                  <a:tailEnd type="none" w="med" len="med"/>
                </a:ln>
                <a:effectLst/>
              </p:spPr>
            </p:pic>
          </p:grpSp>
          <p:sp>
            <p:nvSpPr>
              <p:cNvPr id="550" name="TextBox 549">
                <a:extLst>
                  <a:ext uri="{FF2B5EF4-FFF2-40B4-BE49-F238E27FC236}">
                    <a16:creationId xmlns:a16="http://schemas.microsoft.com/office/drawing/2014/main" id="{6EAA15F7-D5DB-4752-A544-1FDBCC50BFCF}"/>
                  </a:ext>
                </a:extLst>
              </p:cNvPr>
              <p:cNvSpPr txBox="1"/>
              <p:nvPr/>
            </p:nvSpPr>
            <p:spPr>
              <a:xfrm>
                <a:off x="9782230" y="3461357"/>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grpSp>
        <p:nvGrpSpPr>
          <p:cNvPr id="534" name="Group 533">
            <a:extLst>
              <a:ext uri="{FF2B5EF4-FFF2-40B4-BE49-F238E27FC236}">
                <a16:creationId xmlns:a16="http://schemas.microsoft.com/office/drawing/2014/main" id="{08C6EC63-8D69-434B-AD68-8C1D6AA496DE}"/>
              </a:ext>
            </a:extLst>
          </p:cNvPr>
          <p:cNvGrpSpPr/>
          <p:nvPr/>
        </p:nvGrpSpPr>
        <p:grpSpPr>
          <a:xfrm>
            <a:off x="7078882" y="5226915"/>
            <a:ext cx="899423" cy="1590327"/>
            <a:chOff x="7437453" y="4394489"/>
            <a:chExt cx="899423" cy="1590327"/>
          </a:xfrm>
        </p:grpSpPr>
        <p:sp>
          <p:nvSpPr>
            <p:cNvPr id="539" name="TextBox 538">
              <a:extLst>
                <a:ext uri="{FF2B5EF4-FFF2-40B4-BE49-F238E27FC236}">
                  <a16:creationId xmlns:a16="http://schemas.microsoft.com/office/drawing/2014/main" id="{295B41C5-F7CE-4347-A364-8760DB087C90}"/>
                </a:ext>
              </a:extLst>
            </p:cNvPr>
            <p:cNvSpPr txBox="1"/>
            <p:nvPr/>
          </p:nvSpPr>
          <p:spPr>
            <a:xfrm>
              <a:off x="7737392" y="5818617"/>
              <a:ext cx="53535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540" name="EMI_E731">
              <a:extLst>
                <a:ext uri="{FF2B5EF4-FFF2-40B4-BE49-F238E27FC236}">
                  <a16:creationId xmlns:a16="http://schemas.microsoft.com/office/drawing/2014/main" id="{FACECA77-24FC-4AC6-ADB3-4B78AF845565}"/>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D47D6C13-D511-44B5-AFA0-EC0CCCAE4F50}"/>
                </a:ext>
              </a:extLst>
            </p:cNvPr>
            <p:cNvGrpSpPr/>
            <p:nvPr/>
          </p:nvGrpSpPr>
          <p:grpSpPr>
            <a:xfrm>
              <a:off x="7437453" y="4394489"/>
              <a:ext cx="465804" cy="465802"/>
              <a:chOff x="7426424" y="4586789"/>
              <a:chExt cx="791827" cy="791824"/>
            </a:xfrm>
          </p:grpSpPr>
          <p:sp>
            <p:nvSpPr>
              <p:cNvPr id="542" name="Oval 25">
                <a:extLst>
                  <a:ext uri="{FF2B5EF4-FFF2-40B4-BE49-F238E27FC236}">
                    <a16:creationId xmlns:a16="http://schemas.microsoft.com/office/drawing/2014/main" id="{B40B136C-FF78-48EE-A99D-7FC57113A29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653478" y="4769005"/>
                <a:ext cx="337719" cy="427393"/>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535" name="Connector: Elbow 534">
            <a:extLst>
              <a:ext uri="{FF2B5EF4-FFF2-40B4-BE49-F238E27FC236}">
                <a16:creationId xmlns:a16="http://schemas.microsoft.com/office/drawing/2014/main" id="{0BA85E3F-2CC2-4954-8FE7-57A2F6E88912}"/>
              </a:ext>
            </a:extLst>
          </p:cNvPr>
          <p:cNvCxnSpPr>
            <a:cxnSpLocks/>
            <a:stCxn id="542" idx="0"/>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1D48404B-AAD1-4F20-A0FF-44CC253562DC}"/>
              </a:ext>
            </a:extLst>
          </p:cNvPr>
          <p:cNvGrpSpPr/>
          <p:nvPr/>
        </p:nvGrpSpPr>
        <p:grpSpPr>
          <a:xfrm>
            <a:off x="7171517" y="4538842"/>
            <a:ext cx="251946" cy="251944"/>
            <a:chOff x="4458664" y="3955320"/>
            <a:chExt cx="791827" cy="791824"/>
          </a:xfrm>
        </p:grpSpPr>
        <p:sp>
          <p:nvSpPr>
            <p:cNvPr id="537" name="Oval 25">
              <a:extLst>
                <a:ext uri="{FF2B5EF4-FFF2-40B4-BE49-F238E27FC236}">
                  <a16:creationId xmlns:a16="http://schemas.microsoft.com/office/drawing/2014/main" id="{D1D4D2FD-B54D-446C-B181-78978313363E}"/>
                </a:ext>
              </a:extLst>
            </p:cNvPr>
            <p:cNvSpPr>
              <a:spLocks noChangeArrowheads="1"/>
            </p:cNvSpPr>
            <p:nvPr/>
          </p:nvSpPr>
          <p:spPr bwMode="auto">
            <a:xfrm flipH="1">
              <a:off x="4458664" y="3955320"/>
              <a:ext cx="791827" cy="791824"/>
            </a:xfrm>
            <a:prstGeom prst="ellipse">
              <a:avLst/>
            </a:prstGeom>
            <a:solidFill>
              <a:schemeClr val="tx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8" name="Wifi_E701">
              <a:extLst>
                <a:ext uri="{FF2B5EF4-FFF2-40B4-BE49-F238E27FC236}">
                  <a16:creationId xmlns:a16="http://schemas.microsoft.com/office/drawing/2014/main" id="{7115F1B2-2DF2-4D6D-A2BA-729A29F0C16D}"/>
                </a:ext>
              </a:extLst>
            </p:cNvPr>
            <p:cNvSpPr>
              <a:spLocks noChangeAspect="1" noEditPoints="1"/>
            </p:cNvSpPr>
            <p:nvPr/>
          </p:nvSpPr>
          <p:spPr bwMode="auto">
            <a:xfrm>
              <a:off x="4640034" y="4155652"/>
              <a:ext cx="365586" cy="36576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700E3746-E650-F24B-8EA6-CCB3197C1978}"/>
              </a:ext>
            </a:extLst>
          </p:cNvPr>
          <p:cNvSpPr txBox="1"/>
          <p:nvPr/>
        </p:nvSpPr>
        <p:spPr>
          <a:xfrm rot="2984524">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82" name="Graphic 81">
            <a:extLst>
              <a:ext uri="{FF2B5EF4-FFF2-40B4-BE49-F238E27FC236}">
                <a16:creationId xmlns:a16="http://schemas.microsoft.com/office/drawing/2014/main" id="{AF087025-25EB-3847-89B8-4F52D452D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
        <p:nvSpPr>
          <p:cNvPr id="3" name="TextBox 2">
            <a:extLst>
              <a:ext uri="{FF2B5EF4-FFF2-40B4-BE49-F238E27FC236}">
                <a16:creationId xmlns:a16="http://schemas.microsoft.com/office/drawing/2014/main" id="{E1354A55-5181-7A45-80B1-27494580788C}"/>
              </a:ext>
            </a:extLst>
          </p:cNvPr>
          <p:cNvSpPr txBox="1"/>
          <p:nvPr/>
        </p:nvSpPr>
        <p:spPr>
          <a:xfrm>
            <a:off x="298237" y="1224542"/>
            <a:ext cx="497210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a:ea typeface="+mn-ea"/>
                <a:cs typeface="+mn-cs"/>
              </a:rPr>
              <a:t>Features</a:t>
            </a:r>
          </a:p>
        </p:txBody>
      </p:sp>
      <p:grpSp>
        <p:nvGrpSpPr>
          <p:cNvPr id="10" name="Group 9">
            <a:extLst>
              <a:ext uri="{FF2B5EF4-FFF2-40B4-BE49-F238E27FC236}">
                <a16:creationId xmlns:a16="http://schemas.microsoft.com/office/drawing/2014/main" id="{49F3B578-A508-410D-BF2C-1365BFF39079}"/>
              </a:ext>
            </a:extLst>
          </p:cNvPr>
          <p:cNvGrpSpPr/>
          <p:nvPr/>
        </p:nvGrpSpPr>
        <p:grpSpPr>
          <a:xfrm>
            <a:off x="5272934" y="1580508"/>
            <a:ext cx="1108738" cy="1566103"/>
            <a:chOff x="5000834" y="2369942"/>
            <a:chExt cx="1368472" cy="2197806"/>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5102552" y="4334511"/>
              <a:ext cx="1109394" cy="23323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9122" y="2830249"/>
            <a:ext cx="391427" cy="366188"/>
          </a:xfrm>
          <a:prstGeom prst="rect">
            <a:avLst/>
          </a:prstGeom>
        </p:spPr>
      </p:pic>
      <p:sp>
        <p:nvSpPr>
          <p:cNvPr id="106" name="EMI_E731">
            <a:extLst>
              <a:ext uri="{FF2B5EF4-FFF2-40B4-BE49-F238E27FC236}">
                <a16:creationId xmlns:a16="http://schemas.microsoft.com/office/drawing/2014/main" id="{DB003061-1E0C-4895-B65C-1BAA20A6233F}"/>
              </a:ext>
            </a:extLst>
          </p:cNvPr>
          <p:cNvSpPr>
            <a:spLocks noChangeAspect="1" noEditPoints="1"/>
          </p:cNvSpPr>
          <p:nvPr/>
        </p:nvSpPr>
        <p:spPr bwMode="auto">
          <a:xfrm>
            <a:off x="6993640" y="981925"/>
            <a:ext cx="769590" cy="10731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B3EB714-80E0-4CDF-A26F-6C4BC8C0EBEE}"/>
              </a:ext>
            </a:extLst>
          </p:cNvPr>
          <p:cNvSpPr/>
          <p:nvPr/>
        </p:nvSpPr>
        <p:spPr>
          <a:xfrm>
            <a:off x="6906826" y="2187604"/>
            <a:ext cx="795411" cy="25853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3217" y="2374532"/>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5431442" y="3690742"/>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flipH="1">
            <a:off x="5590147" y="3983859"/>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H="1">
            <a:off x="5849876" y="3665522"/>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flipH="1">
            <a:off x="5891403" y="3998616"/>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7195652" y="3721205"/>
            <a:ext cx="765074"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Internet</a:t>
            </a:r>
          </a:p>
        </p:txBody>
      </p:sp>
      <p:sp>
        <p:nvSpPr>
          <p:cNvPr id="107" name="TextBox 106">
            <a:extLst>
              <a:ext uri="{FF2B5EF4-FFF2-40B4-BE49-F238E27FC236}">
                <a16:creationId xmlns:a16="http://schemas.microsoft.com/office/drawing/2014/main" id="{C4BA9BD8-9ABC-40D6-9D87-780F9472F588}"/>
              </a:ext>
            </a:extLst>
          </p:cNvPr>
          <p:cNvSpPr txBox="1"/>
          <p:nvPr/>
        </p:nvSpPr>
        <p:spPr>
          <a:xfrm>
            <a:off x="6394040" y="3201976"/>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09" name="TextBox 108">
            <a:extLst>
              <a:ext uri="{FF2B5EF4-FFF2-40B4-BE49-F238E27FC236}">
                <a16:creationId xmlns:a16="http://schemas.microsoft.com/office/drawing/2014/main" id="{0D3A6E54-D0C7-49F3-8B34-DF998FBD2393}"/>
              </a:ext>
            </a:extLst>
          </p:cNvPr>
          <p:cNvSpPr txBox="1"/>
          <p:nvPr/>
        </p:nvSpPr>
        <p:spPr>
          <a:xfrm>
            <a:off x="7146122" y="2700919"/>
            <a:ext cx="98439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Tree>
    <p:extLst>
      <p:ext uri="{BB962C8B-B14F-4D97-AF65-F5344CB8AC3E}">
        <p14:creationId xmlns:p14="http://schemas.microsoft.com/office/powerpoint/2010/main" val="41014844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9" name="Straight Arrow Connector 168">
            <a:extLst>
              <a:ext uri="{FF2B5EF4-FFF2-40B4-BE49-F238E27FC236}">
                <a16:creationId xmlns:a16="http://schemas.microsoft.com/office/drawing/2014/main" id="{950597BF-73E0-4FC2-87E9-F6D23B4B9EDA}"/>
              </a:ext>
            </a:extLst>
          </p:cNvPr>
          <p:cNvCxnSpPr>
            <a:cxnSpLocks/>
            <a:endCxn id="484" idx="2"/>
          </p:cNvCxnSpPr>
          <p:nvPr/>
        </p:nvCxnSpPr>
        <p:spPr>
          <a:xfrm flipV="1">
            <a:off x="6574884" y="2961463"/>
            <a:ext cx="2481107" cy="256989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07549"/>
            <a:ext cx="4884690" cy="553998"/>
          </a:xfrm>
        </p:spPr>
        <p:txBody>
          <a:bodyPr>
            <a:normAutofit/>
          </a:bodyPr>
          <a:lstStyle/>
          <a:p>
            <a:pPr algn="ctr"/>
            <a:r>
              <a:rPr lang="en-AU" dirty="0"/>
              <a:t>Traditional WAN</a:t>
            </a:r>
            <a:endParaRPr lang="en-US" dirty="0"/>
          </a:p>
        </p:txBody>
      </p:sp>
      <p:sp>
        <p:nvSpPr>
          <p:cNvPr id="266" name="cloud">
            <a:extLst>
              <a:ext uri="{FF2B5EF4-FFF2-40B4-BE49-F238E27FC236}">
                <a16:creationId xmlns:a16="http://schemas.microsoft.com/office/drawing/2014/main" id="{C6F426EF-DB0B-4DC4-87A4-4E18660C1716}"/>
              </a:ext>
            </a:extLst>
          </p:cNvPr>
          <p:cNvSpPr>
            <a:spLocks noChangeAspect="1"/>
          </p:cNvSpPr>
          <p:nvPr/>
        </p:nvSpPr>
        <p:spPr bwMode="auto">
          <a:xfrm>
            <a:off x="6916539" y="1122470"/>
            <a:ext cx="4950464"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grpSp>
        <p:nvGrpSpPr>
          <p:cNvPr id="276" name="Group 275">
            <a:extLst>
              <a:ext uri="{FF2B5EF4-FFF2-40B4-BE49-F238E27FC236}">
                <a16:creationId xmlns:a16="http://schemas.microsoft.com/office/drawing/2014/main" id="{2733F42B-D60D-4B84-A5DE-71F58F50A49E}"/>
              </a:ext>
            </a:extLst>
          </p:cNvPr>
          <p:cNvGrpSpPr/>
          <p:nvPr/>
        </p:nvGrpSpPr>
        <p:grpSpPr>
          <a:xfrm>
            <a:off x="2854535" y="5132801"/>
            <a:ext cx="634398" cy="899855"/>
            <a:chOff x="7354302" y="4394489"/>
            <a:chExt cx="1170601" cy="1772467"/>
          </a:xfrm>
        </p:grpSpPr>
        <p:sp>
          <p:nvSpPr>
            <p:cNvPr id="277" name="TextBox 276">
              <a:extLst>
                <a:ext uri="{FF2B5EF4-FFF2-40B4-BE49-F238E27FC236}">
                  <a16:creationId xmlns:a16="http://schemas.microsoft.com/office/drawing/2014/main" id="{50B134D3-1F28-467F-820D-B4E9917D5434}"/>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78" name="EMI_E731">
              <a:extLst>
                <a:ext uri="{FF2B5EF4-FFF2-40B4-BE49-F238E27FC236}">
                  <a16:creationId xmlns:a16="http://schemas.microsoft.com/office/drawing/2014/main" id="{B85B5BD8-A578-45AF-B6E5-474B81DE3E2D}"/>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3E56922F-6A9D-4A4A-B425-AC49F792CE0B}"/>
                </a:ext>
              </a:extLst>
            </p:cNvPr>
            <p:cNvGrpSpPr/>
            <p:nvPr/>
          </p:nvGrpSpPr>
          <p:grpSpPr>
            <a:xfrm>
              <a:off x="7437453" y="4394489"/>
              <a:ext cx="465804" cy="465802"/>
              <a:chOff x="7426424" y="4586789"/>
              <a:chExt cx="791827" cy="791824"/>
            </a:xfrm>
          </p:grpSpPr>
          <p:sp>
            <p:nvSpPr>
              <p:cNvPr id="280" name="Oval 25">
                <a:extLst>
                  <a:ext uri="{FF2B5EF4-FFF2-40B4-BE49-F238E27FC236}">
                    <a16:creationId xmlns:a16="http://schemas.microsoft.com/office/drawing/2014/main" id="{B579BDA3-27E5-4587-9922-128990684DA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1054AF5C-F4A8-4A53-8F9D-BB640A3EDBFE}"/>
                  </a:ext>
                </a:extLst>
              </p:cNvPr>
              <p:cNvGrpSpPr/>
              <p:nvPr/>
            </p:nvGrpSpPr>
            <p:grpSpPr>
              <a:xfrm>
                <a:off x="7653478" y="4769005"/>
                <a:ext cx="337719" cy="427393"/>
                <a:chOff x="2382348" y="4130857"/>
                <a:chExt cx="337719" cy="427393"/>
              </a:xfrm>
            </p:grpSpPr>
            <p:sp>
              <p:nvSpPr>
                <p:cNvPr id="282" name="Freeform 23">
                  <a:extLst>
                    <a:ext uri="{FF2B5EF4-FFF2-40B4-BE49-F238E27FC236}">
                      <a16:creationId xmlns:a16="http://schemas.microsoft.com/office/drawing/2014/main" id="{428A6D59-F41C-478B-A2FF-283E77F3BE5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3" name="Oval 24">
                  <a:extLst>
                    <a:ext uri="{FF2B5EF4-FFF2-40B4-BE49-F238E27FC236}">
                      <a16:creationId xmlns:a16="http://schemas.microsoft.com/office/drawing/2014/main" id="{66F8FA76-7C8B-483A-B9FE-DCC99726962B}"/>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284" name="Group 283">
            <a:extLst>
              <a:ext uri="{FF2B5EF4-FFF2-40B4-BE49-F238E27FC236}">
                <a16:creationId xmlns:a16="http://schemas.microsoft.com/office/drawing/2014/main" id="{E868A4E6-A1B6-4FC3-A295-62B8BD8FE49F}"/>
              </a:ext>
            </a:extLst>
          </p:cNvPr>
          <p:cNvGrpSpPr/>
          <p:nvPr/>
        </p:nvGrpSpPr>
        <p:grpSpPr>
          <a:xfrm>
            <a:off x="3738232" y="5132801"/>
            <a:ext cx="669357" cy="914968"/>
            <a:chOff x="7437453" y="4394489"/>
            <a:chExt cx="1365289" cy="1851439"/>
          </a:xfrm>
        </p:grpSpPr>
        <p:sp>
          <p:nvSpPr>
            <p:cNvPr id="285" name="TextBox 284">
              <a:extLst>
                <a:ext uri="{FF2B5EF4-FFF2-40B4-BE49-F238E27FC236}">
                  <a16:creationId xmlns:a16="http://schemas.microsoft.com/office/drawing/2014/main" id="{2A3CBCA4-08CD-4B33-BC9F-74B46E62B6C1}"/>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86" name="EMI_E731">
              <a:extLst>
                <a:ext uri="{FF2B5EF4-FFF2-40B4-BE49-F238E27FC236}">
                  <a16:creationId xmlns:a16="http://schemas.microsoft.com/office/drawing/2014/main" id="{09CE0B29-4E15-461F-8CEB-D83CAB4D5CF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A3F2B23B-0A74-47FD-8907-B63C5666983F}"/>
                </a:ext>
              </a:extLst>
            </p:cNvPr>
            <p:cNvGrpSpPr/>
            <p:nvPr/>
          </p:nvGrpSpPr>
          <p:grpSpPr>
            <a:xfrm>
              <a:off x="7437453" y="4394489"/>
              <a:ext cx="465804" cy="465802"/>
              <a:chOff x="7426424" y="4586789"/>
              <a:chExt cx="791827" cy="791824"/>
            </a:xfrm>
          </p:grpSpPr>
          <p:sp>
            <p:nvSpPr>
              <p:cNvPr id="288" name="Oval 25">
                <a:extLst>
                  <a:ext uri="{FF2B5EF4-FFF2-40B4-BE49-F238E27FC236}">
                    <a16:creationId xmlns:a16="http://schemas.microsoft.com/office/drawing/2014/main" id="{17D6F232-D6F0-43DA-B4FF-B69D1E2F3DE3}"/>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07E938BE-6958-4A71-BD9E-FAAEA2336C0F}"/>
                  </a:ext>
                </a:extLst>
              </p:cNvPr>
              <p:cNvGrpSpPr/>
              <p:nvPr/>
            </p:nvGrpSpPr>
            <p:grpSpPr>
              <a:xfrm>
                <a:off x="7653478" y="4769005"/>
                <a:ext cx="337719" cy="427393"/>
                <a:chOff x="2382348" y="4130857"/>
                <a:chExt cx="337719" cy="427393"/>
              </a:xfrm>
            </p:grpSpPr>
            <p:sp>
              <p:nvSpPr>
                <p:cNvPr id="290" name="Freeform 23">
                  <a:extLst>
                    <a:ext uri="{FF2B5EF4-FFF2-40B4-BE49-F238E27FC236}">
                      <a16:creationId xmlns:a16="http://schemas.microsoft.com/office/drawing/2014/main" id="{187C9A00-036F-4405-99DE-3CA0F1E4BC4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Oval 24">
                  <a:extLst>
                    <a:ext uri="{FF2B5EF4-FFF2-40B4-BE49-F238E27FC236}">
                      <a16:creationId xmlns:a16="http://schemas.microsoft.com/office/drawing/2014/main" id="{0DE89604-6B47-4E35-90C6-14972F04712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08" name="TextBox 307">
            <a:extLst>
              <a:ext uri="{FF2B5EF4-FFF2-40B4-BE49-F238E27FC236}">
                <a16:creationId xmlns:a16="http://schemas.microsoft.com/office/drawing/2014/main" id="{3A681E7C-E70D-4FC5-96DB-EB7FD0B37866}"/>
              </a:ext>
            </a:extLst>
          </p:cNvPr>
          <p:cNvSpPr txBox="1"/>
          <p:nvPr/>
        </p:nvSpPr>
        <p:spPr>
          <a:xfrm>
            <a:off x="9270001" y="2248841"/>
            <a:ext cx="765074"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East US</a:t>
            </a:r>
          </a:p>
        </p:txBody>
      </p:sp>
      <p:cxnSp>
        <p:nvCxnSpPr>
          <p:cNvPr id="23" name="Straight Arrow Connector 22">
            <a:extLst>
              <a:ext uri="{FF2B5EF4-FFF2-40B4-BE49-F238E27FC236}">
                <a16:creationId xmlns:a16="http://schemas.microsoft.com/office/drawing/2014/main" id="{30201C21-E1C0-4F9D-AB7A-6DD55EA21B75}"/>
              </a:ext>
            </a:extLst>
          </p:cNvPr>
          <p:cNvCxnSpPr>
            <a:cxnSpLocks/>
          </p:cNvCxnSpPr>
          <p:nvPr/>
        </p:nvCxnSpPr>
        <p:spPr>
          <a:xfrm>
            <a:off x="9044225" y="208896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4" name="cloud">
            <a:extLst>
              <a:ext uri="{FF2B5EF4-FFF2-40B4-BE49-F238E27FC236}">
                <a16:creationId xmlns:a16="http://schemas.microsoft.com/office/drawing/2014/main" id="{F1578474-0A0A-4388-8B45-F3C02E520C10}"/>
              </a:ext>
            </a:extLst>
          </p:cNvPr>
          <p:cNvSpPr>
            <a:spLocks noChangeAspect="1"/>
          </p:cNvSpPr>
          <p:nvPr/>
        </p:nvSpPr>
        <p:spPr bwMode="auto">
          <a:xfrm>
            <a:off x="8834732" y="2375973"/>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6" name="Group 5">
            <a:extLst>
              <a:ext uri="{FF2B5EF4-FFF2-40B4-BE49-F238E27FC236}">
                <a16:creationId xmlns:a16="http://schemas.microsoft.com/office/drawing/2014/main" id="{4D97041A-86BE-4442-B941-4F7C1109C643}"/>
              </a:ext>
            </a:extLst>
          </p:cNvPr>
          <p:cNvGrpSpPr/>
          <p:nvPr/>
        </p:nvGrpSpPr>
        <p:grpSpPr>
          <a:xfrm>
            <a:off x="824585" y="5238850"/>
            <a:ext cx="1341445" cy="816516"/>
            <a:chOff x="10201179" y="819481"/>
            <a:chExt cx="1364615" cy="1054591"/>
          </a:xfrm>
        </p:grpSpPr>
        <p:sp>
          <p:nvSpPr>
            <p:cNvPr id="334" name="TextBox 333">
              <a:extLst>
                <a:ext uri="{FF2B5EF4-FFF2-40B4-BE49-F238E27FC236}">
                  <a16:creationId xmlns:a16="http://schemas.microsoft.com/office/drawing/2014/main" id="{1C62AFC5-0090-4797-9A35-5DF050DED02E}"/>
                </a:ext>
              </a:extLst>
            </p:cNvPr>
            <p:cNvSpPr txBox="1"/>
            <p:nvPr/>
          </p:nvSpPr>
          <p:spPr>
            <a:xfrm>
              <a:off x="10201179" y="1659414"/>
              <a:ext cx="947314" cy="21465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HQ/DC</a:t>
              </a:r>
            </a:p>
          </p:txBody>
        </p:sp>
        <p:sp>
          <p:nvSpPr>
            <p:cNvPr id="335" name="building_7">
              <a:extLst>
                <a:ext uri="{FF2B5EF4-FFF2-40B4-BE49-F238E27FC236}">
                  <a16:creationId xmlns:a16="http://schemas.microsoft.com/office/drawing/2014/main" id="{94DCE495-2B7A-4445-BB2D-A76F25134BC2}"/>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6" name="Group 335">
              <a:extLst>
                <a:ext uri="{FF2B5EF4-FFF2-40B4-BE49-F238E27FC236}">
                  <a16:creationId xmlns:a16="http://schemas.microsoft.com/office/drawing/2014/main" id="{0386AACA-77B6-46AF-BE3C-0C05E11D0B08}"/>
                </a:ext>
              </a:extLst>
            </p:cNvPr>
            <p:cNvGrpSpPr/>
            <p:nvPr/>
          </p:nvGrpSpPr>
          <p:grpSpPr>
            <a:xfrm>
              <a:off x="11099990" y="1366211"/>
              <a:ext cx="465804" cy="465802"/>
              <a:chOff x="7426424" y="4586789"/>
              <a:chExt cx="791827" cy="791824"/>
            </a:xfrm>
          </p:grpSpPr>
          <p:sp>
            <p:nvSpPr>
              <p:cNvPr id="433" name="Oval 25">
                <a:extLst>
                  <a:ext uri="{FF2B5EF4-FFF2-40B4-BE49-F238E27FC236}">
                    <a16:creationId xmlns:a16="http://schemas.microsoft.com/office/drawing/2014/main" id="{9A2F9C0E-9483-44E5-B9CA-9499197CC3F9}"/>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4" name="Group 433">
                <a:extLst>
                  <a:ext uri="{FF2B5EF4-FFF2-40B4-BE49-F238E27FC236}">
                    <a16:creationId xmlns:a16="http://schemas.microsoft.com/office/drawing/2014/main" id="{218D9433-045E-4A81-AFE2-1D049A0710AA}"/>
                  </a:ext>
                </a:extLst>
              </p:cNvPr>
              <p:cNvGrpSpPr/>
              <p:nvPr/>
            </p:nvGrpSpPr>
            <p:grpSpPr>
              <a:xfrm>
                <a:off x="7653478" y="4769005"/>
                <a:ext cx="337719" cy="531958"/>
                <a:chOff x="2382348" y="4130857"/>
                <a:chExt cx="337719" cy="531958"/>
              </a:xfrm>
            </p:grpSpPr>
            <p:sp>
              <p:nvSpPr>
                <p:cNvPr id="435" name="Freeform 23">
                  <a:extLst>
                    <a:ext uri="{FF2B5EF4-FFF2-40B4-BE49-F238E27FC236}">
                      <a16:creationId xmlns:a16="http://schemas.microsoft.com/office/drawing/2014/main" id="{5258E8B4-1D09-4A2A-841E-54C5E7F17CBD}"/>
                    </a:ext>
                  </a:extLst>
                </p:cNvPr>
                <p:cNvSpPr>
                  <a:spLocks/>
                </p:cNvSpPr>
                <p:nvPr/>
              </p:nvSpPr>
              <p:spPr bwMode="auto">
                <a:xfrm flipH="1">
                  <a:off x="2382348" y="4454842"/>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6" name="Oval 24">
                  <a:extLst>
                    <a:ext uri="{FF2B5EF4-FFF2-40B4-BE49-F238E27FC236}">
                      <a16:creationId xmlns:a16="http://schemas.microsoft.com/office/drawing/2014/main" id="{1E63BF3D-F1E3-42BF-9E2C-55E4E673ACC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405" name="Picture 404">
            <a:extLst>
              <a:ext uri="{FF2B5EF4-FFF2-40B4-BE49-F238E27FC236}">
                <a16:creationId xmlns:a16="http://schemas.microsoft.com/office/drawing/2014/main" id="{61735ECA-6D61-4F50-B2BC-A4E3A9B589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0911" y="3233930"/>
            <a:ext cx="430459" cy="339039"/>
          </a:xfrm>
          <a:prstGeom prst="rect">
            <a:avLst/>
          </a:prstGeom>
        </p:spPr>
      </p:pic>
      <p:sp>
        <p:nvSpPr>
          <p:cNvPr id="348" name="TextBox 347">
            <a:extLst>
              <a:ext uri="{FF2B5EF4-FFF2-40B4-BE49-F238E27FC236}">
                <a16:creationId xmlns:a16="http://schemas.microsoft.com/office/drawing/2014/main" id="{2259307D-1685-418C-962E-A09698CCE721}"/>
              </a:ext>
            </a:extLst>
          </p:cNvPr>
          <p:cNvSpPr txBox="1"/>
          <p:nvPr/>
        </p:nvSpPr>
        <p:spPr>
          <a:xfrm>
            <a:off x="1804622" y="3088119"/>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129" name="TextBox 128">
            <a:extLst>
              <a:ext uri="{FF2B5EF4-FFF2-40B4-BE49-F238E27FC236}">
                <a16:creationId xmlns:a16="http://schemas.microsoft.com/office/drawing/2014/main" id="{2E3D0D00-947A-490C-8866-2DB4103AB8D0}"/>
              </a:ext>
            </a:extLst>
          </p:cNvPr>
          <p:cNvSpPr txBox="1"/>
          <p:nvPr/>
        </p:nvSpPr>
        <p:spPr>
          <a:xfrm>
            <a:off x="6635451" y="2280850"/>
            <a:ext cx="1154165"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 West US</a:t>
            </a:r>
          </a:p>
        </p:txBody>
      </p:sp>
      <p:cxnSp>
        <p:nvCxnSpPr>
          <p:cNvPr id="132" name="Straight Connector 131">
            <a:extLst>
              <a:ext uri="{FF2B5EF4-FFF2-40B4-BE49-F238E27FC236}">
                <a16:creationId xmlns:a16="http://schemas.microsoft.com/office/drawing/2014/main" id="{BDD5015D-90E9-492F-99BC-EE646A950137}"/>
              </a:ext>
            </a:extLst>
          </p:cNvPr>
          <p:cNvCxnSpPr>
            <a:cxnSpLocks/>
          </p:cNvCxnSpPr>
          <p:nvPr/>
        </p:nvCxnSpPr>
        <p:spPr>
          <a:xfrm>
            <a:off x="8406834" y="1229037"/>
            <a:ext cx="0" cy="1652741"/>
          </a:xfrm>
          <a:prstGeom prst="line">
            <a:avLst/>
          </a:prstGeom>
          <a:ln>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AC13838-25D7-49C7-8235-7831AFDB9A77}"/>
              </a:ext>
            </a:extLst>
          </p:cNvPr>
          <p:cNvSpPr txBox="1"/>
          <p:nvPr/>
        </p:nvSpPr>
        <p:spPr>
          <a:xfrm>
            <a:off x="14403084" y="9111609"/>
            <a:ext cx="765074"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a:t>
            </a:r>
          </a:p>
        </p:txBody>
      </p:sp>
      <p:sp>
        <p:nvSpPr>
          <p:cNvPr id="99" name="cloud">
            <a:extLst>
              <a:ext uri="{FF2B5EF4-FFF2-40B4-BE49-F238E27FC236}">
                <a16:creationId xmlns:a16="http://schemas.microsoft.com/office/drawing/2014/main" id="{196BE6CE-722A-4D63-9B3C-50A56D6F89AD}"/>
              </a:ext>
            </a:extLst>
          </p:cNvPr>
          <p:cNvSpPr>
            <a:spLocks noChangeAspect="1"/>
          </p:cNvSpPr>
          <p:nvPr/>
        </p:nvSpPr>
        <p:spPr bwMode="auto">
          <a:xfrm>
            <a:off x="1557295" y="1120161"/>
            <a:ext cx="2998037" cy="19100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lumMod val="40000"/>
              <a:lumOff val="60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b"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Azure</a:t>
            </a:r>
          </a:p>
        </p:txBody>
      </p:sp>
      <p:cxnSp>
        <p:nvCxnSpPr>
          <p:cNvPr id="101" name="Straight Arrow Connector 100">
            <a:extLst>
              <a:ext uri="{FF2B5EF4-FFF2-40B4-BE49-F238E27FC236}">
                <a16:creationId xmlns:a16="http://schemas.microsoft.com/office/drawing/2014/main" id="{75ACF2E8-BB39-4209-B2C6-E30AE069F6D7}"/>
              </a:ext>
            </a:extLst>
          </p:cNvPr>
          <p:cNvCxnSpPr>
            <a:cxnSpLocks/>
            <a:stCxn id="278" idx="11"/>
          </p:cNvCxnSpPr>
          <p:nvPr/>
        </p:nvCxnSpPr>
        <p:spPr>
          <a:xfrm flipH="1" flipV="1">
            <a:off x="3202164" y="4480511"/>
            <a:ext cx="5120" cy="81176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B461FC-5F2D-40B9-A1DC-EBF8ACD59CC1}"/>
              </a:ext>
            </a:extLst>
          </p:cNvPr>
          <p:cNvCxnSpPr>
            <a:cxnSpLocks/>
            <a:stCxn id="286" idx="11"/>
          </p:cNvCxnSpPr>
          <p:nvPr/>
        </p:nvCxnSpPr>
        <p:spPr>
          <a:xfrm flipH="1" flipV="1">
            <a:off x="3724940" y="45035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EC3A68A-FC95-42C2-9248-351AA44DE35F}"/>
              </a:ext>
            </a:extLst>
          </p:cNvPr>
          <p:cNvSpPr txBox="1"/>
          <p:nvPr/>
        </p:nvSpPr>
        <p:spPr>
          <a:xfrm>
            <a:off x="3091804" y="4804300"/>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sp>
        <p:nvSpPr>
          <p:cNvPr id="265" name="cloud">
            <a:extLst>
              <a:ext uri="{FF2B5EF4-FFF2-40B4-BE49-F238E27FC236}">
                <a16:creationId xmlns:a16="http://schemas.microsoft.com/office/drawing/2014/main" id="{6D482A9C-0A66-4B59-9892-68469F591F45}"/>
              </a:ext>
            </a:extLst>
          </p:cNvPr>
          <p:cNvSpPr>
            <a:spLocks noChangeAspect="1"/>
          </p:cNvSpPr>
          <p:nvPr/>
        </p:nvSpPr>
        <p:spPr bwMode="auto">
          <a:xfrm>
            <a:off x="1768126" y="153793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4" name="cloud">
            <a:extLst>
              <a:ext uri="{FF2B5EF4-FFF2-40B4-BE49-F238E27FC236}">
                <a16:creationId xmlns:a16="http://schemas.microsoft.com/office/drawing/2014/main" id="{8582016F-44B0-4634-90F6-59E911747C92}"/>
              </a:ext>
            </a:extLst>
          </p:cNvPr>
          <p:cNvSpPr>
            <a:spLocks noChangeAspect="1"/>
          </p:cNvSpPr>
          <p:nvPr/>
        </p:nvSpPr>
        <p:spPr bwMode="auto">
          <a:xfrm>
            <a:off x="3036197" y="1291248"/>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5" name="cloud">
            <a:extLst>
              <a:ext uri="{FF2B5EF4-FFF2-40B4-BE49-F238E27FC236}">
                <a16:creationId xmlns:a16="http://schemas.microsoft.com/office/drawing/2014/main" id="{E1506ADD-7752-4603-BD58-72016DC42104}"/>
              </a:ext>
            </a:extLst>
          </p:cNvPr>
          <p:cNvSpPr>
            <a:spLocks noChangeAspect="1"/>
          </p:cNvSpPr>
          <p:nvPr/>
        </p:nvSpPr>
        <p:spPr bwMode="auto">
          <a:xfrm>
            <a:off x="7121975" y="1570334"/>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6" name="cloud">
            <a:extLst>
              <a:ext uri="{FF2B5EF4-FFF2-40B4-BE49-F238E27FC236}">
                <a16:creationId xmlns:a16="http://schemas.microsoft.com/office/drawing/2014/main" id="{440010DA-6611-4EE4-9B09-5EEE37F64400}"/>
              </a:ext>
            </a:extLst>
          </p:cNvPr>
          <p:cNvSpPr>
            <a:spLocks noChangeAspect="1"/>
          </p:cNvSpPr>
          <p:nvPr/>
        </p:nvSpPr>
        <p:spPr bwMode="auto">
          <a:xfrm>
            <a:off x="8526526" y="1466773"/>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127" name="cloud">
            <a:extLst>
              <a:ext uri="{FF2B5EF4-FFF2-40B4-BE49-F238E27FC236}">
                <a16:creationId xmlns:a16="http://schemas.microsoft.com/office/drawing/2014/main" id="{6DD0A206-9ED1-4C6B-9B47-6EF424B9BDC0}"/>
              </a:ext>
            </a:extLst>
          </p:cNvPr>
          <p:cNvSpPr>
            <a:spLocks noChangeAspect="1"/>
          </p:cNvSpPr>
          <p:nvPr/>
        </p:nvSpPr>
        <p:spPr bwMode="auto">
          <a:xfrm>
            <a:off x="7360045" y="2353562"/>
            <a:ext cx="864920" cy="5854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vWAN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Hub</a:t>
            </a:r>
          </a:p>
        </p:txBody>
      </p:sp>
      <p:grpSp>
        <p:nvGrpSpPr>
          <p:cNvPr id="134" name="Group 133">
            <a:extLst>
              <a:ext uri="{FF2B5EF4-FFF2-40B4-BE49-F238E27FC236}">
                <a16:creationId xmlns:a16="http://schemas.microsoft.com/office/drawing/2014/main" id="{0D703C5A-E686-40B3-8C9D-2591F972FA4B}"/>
              </a:ext>
            </a:extLst>
          </p:cNvPr>
          <p:cNvGrpSpPr/>
          <p:nvPr/>
        </p:nvGrpSpPr>
        <p:grpSpPr>
          <a:xfrm>
            <a:off x="9729340" y="5285201"/>
            <a:ext cx="634398" cy="899855"/>
            <a:chOff x="7354302" y="4394489"/>
            <a:chExt cx="1170601" cy="1772467"/>
          </a:xfrm>
        </p:grpSpPr>
        <p:sp>
          <p:nvSpPr>
            <p:cNvPr id="135" name="TextBox 134">
              <a:extLst>
                <a:ext uri="{FF2B5EF4-FFF2-40B4-BE49-F238E27FC236}">
                  <a16:creationId xmlns:a16="http://schemas.microsoft.com/office/drawing/2014/main" id="{A53D2F03-952C-4625-B2F3-4C764586573B}"/>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36" name="EMI_E731">
              <a:extLst>
                <a:ext uri="{FF2B5EF4-FFF2-40B4-BE49-F238E27FC236}">
                  <a16:creationId xmlns:a16="http://schemas.microsoft.com/office/drawing/2014/main" id="{8574E598-6AFC-4BF9-AFDB-8D764AC6F450}"/>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20BB5EC2-C41A-4B0C-A399-44B705E1F8BF}"/>
                </a:ext>
              </a:extLst>
            </p:cNvPr>
            <p:cNvGrpSpPr/>
            <p:nvPr/>
          </p:nvGrpSpPr>
          <p:grpSpPr>
            <a:xfrm>
              <a:off x="7437453" y="4394489"/>
              <a:ext cx="465804" cy="465802"/>
              <a:chOff x="7426424" y="4586789"/>
              <a:chExt cx="791827" cy="791824"/>
            </a:xfrm>
          </p:grpSpPr>
          <p:sp>
            <p:nvSpPr>
              <p:cNvPr id="138" name="Oval 25">
                <a:extLst>
                  <a:ext uri="{FF2B5EF4-FFF2-40B4-BE49-F238E27FC236}">
                    <a16:creationId xmlns:a16="http://schemas.microsoft.com/office/drawing/2014/main" id="{26C0C0E3-FEF6-418D-A1AA-5E4DCABFB240}"/>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58F1C567-DF25-40CB-8657-6554FCBCB0BF}"/>
                  </a:ext>
                </a:extLst>
              </p:cNvPr>
              <p:cNvGrpSpPr/>
              <p:nvPr/>
            </p:nvGrpSpPr>
            <p:grpSpPr>
              <a:xfrm>
                <a:off x="7653478" y="4769005"/>
                <a:ext cx="337719" cy="427393"/>
                <a:chOff x="2382348" y="4130857"/>
                <a:chExt cx="337719" cy="427393"/>
              </a:xfrm>
            </p:grpSpPr>
            <p:sp>
              <p:nvSpPr>
                <p:cNvPr id="140" name="Freeform 23">
                  <a:extLst>
                    <a:ext uri="{FF2B5EF4-FFF2-40B4-BE49-F238E27FC236}">
                      <a16:creationId xmlns:a16="http://schemas.microsoft.com/office/drawing/2014/main" id="{806A11C4-75CD-45E2-9180-66DA6BA68B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24">
                  <a:extLst>
                    <a:ext uri="{FF2B5EF4-FFF2-40B4-BE49-F238E27FC236}">
                      <a16:creationId xmlns:a16="http://schemas.microsoft.com/office/drawing/2014/main" id="{C4BE2BC9-BBC5-4E69-9853-2BE09477F98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AB567106-6CE1-47FD-A02B-1719FDA2B692}"/>
              </a:ext>
            </a:extLst>
          </p:cNvPr>
          <p:cNvGrpSpPr/>
          <p:nvPr/>
        </p:nvGrpSpPr>
        <p:grpSpPr>
          <a:xfrm>
            <a:off x="10613037" y="5285201"/>
            <a:ext cx="669357" cy="914968"/>
            <a:chOff x="7437453" y="4394489"/>
            <a:chExt cx="1365289" cy="1851439"/>
          </a:xfrm>
        </p:grpSpPr>
        <p:sp>
          <p:nvSpPr>
            <p:cNvPr id="143" name="TextBox 142">
              <a:extLst>
                <a:ext uri="{FF2B5EF4-FFF2-40B4-BE49-F238E27FC236}">
                  <a16:creationId xmlns:a16="http://schemas.microsoft.com/office/drawing/2014/main" id="{FD1CE93D-5D8D-4442-AE2E-B329D6267574}"/>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44" name="EMI_E731">
              <a:extLst>
                <a:ext uri="{FF2B5EF4-FFF2-40B4-BE49-F238E27FC236}">
                  <a16:creationId xmlns:a16="http://schemas.microsoft.com/office/drawing/2014/main" id="{0A6319B8-ECB8-444D-9965-82564DE3F27F}"/>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79FF2EF2-2838-4601-B9E6-F2BD0ED57F1E}"/>
                </a:ext>
              </a:extLst>
            </p:cNvPr>
            <p:cNvGrpSpPr/>
            <p:nvPr/>
          </p:nvGrpSpPr>
          <p:grpSpPr>
            <a:xfrm>
              <a:off x="7437453" y="4394489"/>
              <a:ext cx="465804" cy="465802"/>
              <a:chOff x="7426424" y="4586789"/>
              <a:chExt cx="791827" cy="791824"/>
            </a:xfrm>
          </p:grpSpPr>
          <p:sp>
            <p:nvSpPr>
              <p:cNvPr id="146" name="Oval 25">
                <a:extLst>
                  <a:ext uri="{FF2B5EF4-FFF2-40B4-BE49-F238E27FC236}">
                    <a16:creationId xmlns:a16="http://schemas.microsoft.com/office/drawing/2014/main" id="{88F6DD8D-E7E9-48BC-A14E-3753D14940B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3AD0918A-3143-40BF-A033-B7B6DB97239D}"/>
                  </a:ext>
                </a:extLst>
              </p:cNvPr>
              <p:cNvGrpSpPr/>
              <p:nvPr/>
            </p:nvGrpSpPr>
            <p:grpSpPr>
              <a:xfrm>
                <a:off x="7653478" y="4769005"/>
                <a:ext cx="337719" cy="427393"/>
                <a:chOff x="2382348" y="4130857"/>
                <a:chExt cx="337719" cy="427393"/>
              </a:xfrm>
            </p:grpSpPr>
            <p:sp>
              <p:nvSpPr>
                <p:cNvPr id="148" name="Freeform 23">
                  <a:extLst>
                    <a:ext uri="{FF2B5EF4-FFF2-40B4-BE49-F238E27FC236}">
                      <a16:creationId xmlns:a16="http://schemas.microsoft.com/office/drawing/2014/main" id="{90C2FC7F-B9F4-4800-8987-1ED54CA5647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24">
                  <a:extLst>
                    <a:ext uri="{FF2B5EF4-FFF2-40B4-BE49-F238E27FC236}">
                      <a16:creationId xmlns:a16="http://schemas.microsoft.com/office/drawing/2014/main" id="{AF735BE0-F7F8-4BCB-8C90-B89D0EA7700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22F30C1A-1A38-4A5E-9490-94AE889237F7}"/>
              </a:ext>
            </a:extLst>
          </p:cNvPr>
          <p:cNvGrpSpPr/>
          <p:nvPr/>
        </p:nvGrpSpPr>
        <p:grpSpPr>
          <a:xfrm>
            <a:off x="5702455" y="5378957"/>
            <a:ext cx="1341445" cy="1042905"/>
            <a:chOff x="10201179" y="819481"/>
            <a:chExt cx="1364615" cy="1346989"/>
          </a:xfrm>
        </p:grpSpPr>
        <p:sp>
          <p:nvSpPr>
            <p:cNvPr id="151" name="TextBox 150">
              <a:extLst>
                <a:ext uri="{FF2B5EF4-FFF2-40B4-BE49-F238E27FC236}">
                  <a16:creationId xmlns:a16="http://schemas.microsoft.com/office/drawing/2014/main" id="{4D4DE732-E47B-4DC3-9657-F1588B88BD6C}"/>
                </a:ext>
              </a:extLst>
            </p:cNvPr>
            <p:cNvSpPr txBox="1"/>
            <p:nvPr/>
          </p:nvSpPr>
          <p:spPr>
            <a:xfrm>
              <a:off x="10201179" y="1659414"/>
              <a:ext cx="947314" cy="507056"/>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Redmond</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HQ Branch</a:t>
              </a:r>
            </a:p>
          </p:txBody>
        </p:sp>
        <p:sp>
          <p:nvSpPr>
            <p:cNvPr id="152" name="building_7">
              <a:extLst>
                <a:ext uri="{FF2B5EF4-FFF2-40B4-BE49-F238E27FC236}">
                  <a16:creationId xmlns:a16="http://schemas.microsoft.com/office/drawing/2014/main" id="{F623A90E-AB84-4CDD-99CB-2B10C162F291}"/>
                </a:ext>
              </a:extLst>
            </p:cNvPr>
            <p:cNvSpPr>
              <a:spLocks noChangeAspect="1" noEditPoints="1"/>
            </p:cNvSpPr>
            <p:nvPr/>
          </p:nvSpPr>
          <p:spPr bwMode="auto">
            <a:xfrm>
              <a:off x="10674836" y="819481"/>
              <a:ext cx="675778" cy="76518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D742D34B-76C3-45C0-A6DC-9A2DAA23CB91}"/>
                </a:ext>
              </a:extLst>
            </p:cNvPr>
            <p:cNvGrpSpPr/>
            <p:nvPr/>
          </p:nvGrpSpPr>
          <p:grpSpPr>
            <a:xfrm>
              <a:off x="11099990" y="1366211"/>
              <a:ext cx="465804" cy="465802"/>
              <a:chOff x="7426424" y="4586789"/>
              <a:chExt cx="791827" cy="791824"/>
            </a:xfrm>
          </p:grpSpPr>
          <p:sp>
            <p:nvSpPr>
              <p:cNvPr id="154" name="Oval 25">
                <a:extLst>
                  <a:ext uri="{FF2B5EF4-FFF2-40B4-BE49-F238E27FC236}">
                    <a16:creationId xmlns:a16="http://schemas.microsoft.com/office/drawing/2014/main" id="{74C457A6-FB93-4D39-BDE8-4BFD6AF89D7A}"/>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53649CFF-9BB8-4644-B46A-C98F2941FB70}"/>
                  </a:ext>
                </a:extLst>
              </p:cNvPr>
              <p:cNvGrpSpPr/>
              <p:nvPr/>
            </p:nvGrpSpPr>
            <p:grpSpPr>
              <a:xfrm>
                <a:off x="7653478" y="4769005"/>
                <a:ext cx="337719" cy="427393"/>
                <a:chOff x="2382348" y="4130857"/>
                <a:chExt cx="337719" cy="427393"/>
              </a:xfrm>
            </p:grpSpPr>
            <p:sp>
              <p:nvSpPr>
                <p:cNvPr id="156" name="Freeform 23">
                  <a:extLst>
                    <a:ext uri="{FF2B5EF4-FFF2-40B4-BE49-F238E27FC236}">
                      <a16:creationId xmlns:a16="http://schemas.microsoft.com/office/drawing/2014/main" id="{581ABA56-50FD-4FA7-B7FD-C1579CA4591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24">
                  <a:extLst>
                    <a:ext uri="{FF2B5EF4-FFF2-40B4-BE49-F238E27FC236}">
                      <a16:creationId xmlns:a16="http://schemas.microsoft.com/office/drawing/2014/main" id="{253D04D6-B2D5-44B4-AFBA-764B60C3E77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pic>
        <p:nvPicPr>
          <p:cNvPr id="160" name="Picture 159">
            <a:extLst>
              <a:ext uri="{FF2B5EF4-FFF2-40B4-BE49-F238E27FC236}">
                <a16:creationId xmlns:a16="http://schemas.microsoft.com/office/drawing/2014/main" id="{B45FD2C8-4441-43A7-97CF-25CB494FCB6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31031" y="3321368"/>
            <a:ext cx="430459" cy="339039"/>
          </a:xfrm>
          <a:prstGeom prst="rect">
            <a:avLst/>
          </a:prstGeom>
        </p:spPr>
      </p:pic>
      <p:sp>
        <p:nvSpPr>
          <p:cNvPr id="161" name="TextBox 160">
            <a:extLst>
              <a:ext uri="{FF2B5EF4-FFF2-40B4-BE49-F238E27FC236}">
                <a16:creationId xmlns:a16="http://schemas.microsoft.com/office/drawing/2014/main" id="{05F156AC-0636-4419-8CAB-1A31D2A669CA}"/>
              </a:ext>
            </a:extLst>
          </p:cNvPr>
          <p:cNvSpPr txBox="1"/>
          <p:nvPr/>
        </p:nvSpPr>
        <p:spPr>
          <a:xfrm>
            <a:off x="7638976" y="3187424"/>
            <a:ext cx="931230" cy="12867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2" name="Straight Arrow Connector 161">
            <a:extLst>
              <a:ext uri="{FF2B5EF4-FFF2-40B4-BE49-F238E27FC236}">
                <a16:creationId xmlns:a16="http://schemas.microsoft.com/office/drawing/2014/main" id="{BEEC444A-972D-4115-B7E3-EDB55D1A6B4D}"/>
              </a:ext>
            </a:extLst>
          </p:cNvPr>
          <p:cNvCxnSpPr>
            <a:cxnSpLocks/>
            <a:stCxn id="136" idx="13"/>
          </p:cNvCxnSpPr>
          <p:nvPr/>
        </p:nvCxnSpPr>
        <p:spPr>
          <a:xfrm flipH="1" flipV="1">
            <a:off x="9227437" y="2869293"/>
            <a:ext cx="944598" cy="257538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92F2CB0-15FD-4265-8BAD-99D74E0C433C}"/>
              </a:ext>
            </a:extLst>
          </p:cNvPr>
          <p:cNvCxnSpPr>
            <a:cxnSpLocks/>
            <a:stCxn id="144" idx="10"/>
          </p:cNvCxnSpPr>
          <p:nvPr/>
        </p:nvCxnSpPr>
        <p:spPr>
          <a:xfrm flipH="1" flipV="1">
            <a:off x="9369599" y="2881778"/>
            <a:ext cx="1440417" cy="264068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509FF13-0988-451C-AF2A-8A6479E84E72}"/>
              </a:ext>
            </a:extLst>
          </p:cNvPr>
          <p:cNvSpPr txBox="1"/>
          <p:nvPr/>
        </p:nvSpPr>
        <p:spPr>
          <a:xfrm>
            <a:off x="9694659" y="4957617"/>
            <a:ext cx="1315785"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S2S VPN/SDWAN CPE</a:t>
            </a:r>
          </a:p>
        </p:txBody>
      </p:sp>
      <p:cxnSp>
        <p:nvCxnSpPr>
          <p:cNvPr id="253" name="Straight Arrow Connector 252">
            <a:extLst>
              <a:ext uri="{FF2B5EF4-FFF2-40B4-BE49-F238E27FC236}">
                <a16:creationId xmlns:a16="http://schemas.microsoft.com/office/drawing/2014/main" id="{C6FD849F-D6A3-4B00-A54F-92A764A8CEBF}"/>
              </a:ext>
            </a:extLst>
          </p:cNvPr>
          <p:cNvCxnSpPr>
            <a:cxnSpLocks/>
          </p:cNvCxnSpPr>
          <p:nvPr/>
        </p:nvCxnSpPr>
        <p:spPr>
          <a:xfrm flipV="1">
            <a:off x="1518967" y="2834435"/>
            <a:ext cx="1477036" cy="2827026"/>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cloud">
            <a:extLst>
              <a:ext uri="{FF2B5EF4-FFF2-40B4-BE49-F238E27FC236}">
                <a16:creationId xmlns:a16="http://schemas.microsoft.com/office/drawing/2014/main" id="{CB8E4255-F049-46A6-B0C8-3F5BED12A0FC}"/>
              </a:ext>
            </a:extLst>
          </p:cNvPr>
          <p:cNvSpPr>
            <a:spLocks noChangeAspect="1"/>
          </p:cNvSpPr>
          <p:nvPr/>
        </p:nvSpPr>
        <p:spPr bwMode="auto">
          <a:xfrm>
            <a:off x="2640378" y="2353562"/>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gradFill>
                <a:effectLst/>
                <a:uLnTx/>
                <a:uFillTx/>
                <a:latin typeface="Segoe UI"/>
                <a:ea typeface="+mn-ea"/>
                <a:cs typeface="+mn-cs"/>
              </a:rPr>
              <a:t>VNet</a:t>
            </a:r>
            <a:endPar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endParaRPr>
          </a:p>
        </p:txBody>
      </p:sp>
      <p:sp>
        <p:nvSpPr>
          <p:cNvPr id="255" name="cloud">
            <a:extLst>
              <a:ext uri="{FF2B5EF4-FFF2-40B4-BE49-F238E27FC236}">
                <a16:creationId xmlns:a16="http://schemas.microsoft.com/office/drawing/2014/main" id="{F2BD79B2-4EC6-4200-AB6B-BEDB0A6E2656}"/>
              </a:ext>
            </a:extLst>
          </p:cNvPr>
          <p:cNvSpPr>
            <a:spLocks noChangeAspect="1"/>
          </p:cNvSpPr>
          <p:nvPr/>
        </p:nvSpPr>
        <p:spPr bwMode="auto">
          <a:xfrm>
            <a:off x="1907672" y="34800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a:t>
            </a:r>
            <a:r>
              <a:rPr kumimoji="0" lang="en-US" sz="1050" b="0" i="0" u="none" strike="noStrike" kern="1200" cap="none" spc="0" normalizeH="0" baseline="0" noProof="0" dirty="0" err="1">
                <a:ln>
                  <a:noFill/>
                </a:ln>
                <a:gradFill>
                  <a:gsLst>
                    <a:gs pos="0">
                      <a:srgbClr val="1A1A1A"/>
                    </a:gs>
                    <a:gs pos="100000">
                      <a:srgbClr val="1A1A1A"/>
                    </a:gs>
                  </a:gsLst>
                </a:gradFill>
                <a:effectLst/>
                <a:uLnTx/>
                <a:uFillTx/>
                <a:latin typeface="Segoe UI"/>
                <a:ea typeface="+mn-ea"/>
                <a:cs typeface="+mn-cs"/>
              </a:rPr>
              <a:t>BellC</a:t>
            </a: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 MPLS/SDWAN</a:t>
            </a:r>
          </a:p>
        </p:txBody>
      </p:sp>
      <p:cxnSp>
        <p:nvCxnSpPr>
          <p:cNvPr id="24" name="Straight Connector 23">
            <a:extLst>
              <a:ext uri="{FF2B5EF4-FFF2-40B4-BE49-F238E27FC236}">
                <a16:creationId xmlns:a16="http://schemas.microsoft.com/office/drawing/2014/main" id="{0C7DF90A-F62F-422B-9F28-645EBEC93095}"/>
              </a:ext>
            </a:extLst>
          </p:cNvPr>
          <p:cNvCxnSpPr/>
          <p:nvPr/>
        </p:nvCxnSpPr>
        <p:spPr>
          <a:xfrm>
            <a:off x="5521696" y="1237949"/>
            <a:ext cx="0" cy="5396255"/>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itle 6">
            <a:extLst>
              <a:ext uri="{FF2B5EF4-FFF2-40B4-BE49-F238E27FC236}">
                <a16:creationId xmlns:a16="http://schemas.microsoft.com/office/drawing/2014/main" id="{EB837ABA-F393-4604-8E43-4F243E8E8D65}"/>
              </a:ext>
            </a:extLst>
          </p:cNvPr>
          <p:cNvSpPr txBox="1">
            <a:spLocks/>
          </p:cNvSpPr>
          <p:nvPr/>
        </p:nvSpPr>
        <p:spPr>
          <a:xfrm>
            <a:off x="5964489" y="407549"/>
            <a:ext cx="488469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1A1A1A"/>
                </a:solidFill>
                <a:effectLst/>
                <a:uLnTx/>
                <a:uFillTx/>
                <a:latin typeface="Segoe UI Semibold"/>
                <a:ea typeface="+mj-ea"/>
                <a:cs typeface="+mj-cs"/>
              </a:rPr>
              <a:t>Azure </a:t>
            </a:r>
            <a:r>
              <a:rPr kumimoji="0" lang="en-AU" sz="3600" b="0" i="0" u="none" strike="noStrike" kern="1200" cap="none" spc="0" normalizeH="0" baseline="0" noProof="0" dirty="0" err="1">
                <a:ln>
                  <a:noFill/>
                </a:ln>
                <a:solidFill>
                  <a:srgbClr val="1A1A1A"/>
                </a:solidFill>
                <a:effectLst/>
                <a:uLnTx/>
                <a:uFillTx/>
                <a:latin typeface="Segoe UI Semibold"/>
                <a:ea typeface="+mj-ea"/>
                <a:cs typeface="+mj-cs"/>
              </a:rPr>
              <a:t>vWAN</a:t>
            </a:r>
            <a:endParaRPr kumimoji="0" lang="en-US" sz="3600" b="0" i="0" u="none" strike="noStrike" kern="1200" cap="none" spc="0" normalizeH="0" baseline="0" noProof="0" dirty="0">
              <a:ln>
                <a:noFill/>
              </a:ln>
              <a:solidFill>
                <a:srgbClr val="1A1A1A"/>
              </a:solidFill>
              <a:effectLst/>
              <a:uLnTx/>
              <a:uFillTx/>
              <a:latin typeface="Segoe UI Semibold"/>
              <a:ea typeface="+mj-ea"/>
              <a:cs typeface="+mj-cs"/>
            </a:endParaRPr>
          </a:p>
        </p:txBody>
      </p:sp>
      <p:pic>
        <p:nvPicPr>
          <p:cNvPr id="168" name="Graphic 12">
            <a:extLst>
              <a:ext uri="{FF2B5EF4-FFF2-40B4-BE49-F238E27FC236}">
                <a16:creationId xmlns:a16="http://schemas.microsoft.com/office/drawing/2014/main" id="{2D5B97AD-C7E1-44EC-ACAE-EF438FAF4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039" y="2574944"/>
            <a:ext cx="357225" cy="357225"/>
          </a:xfrm>
          <a:prstGeom prst="rect">
            <a:avLst/>
          </a:prstGeom>
        </p:spPr>
      </p:pic>
      <p:pic>
        <p:nvPicPr>
          <p:cNvPr id="170" name="Graphic 12">
            <a:extLst>
              <a:ext uri="{FF2B5EF4-FFF2-40B4-BE49-F238E27FC236}">
                <a16:creationId xmlns:a16="http://schemas.microsoft.com/office/drawing/2014/main" id="{FB3186B5-9AF6-4366-B0A7-25604EBDE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9799" y="2646662"/>
            <a:ext cx="357225" cy="357225"/>
          </a:xfrm>
          <a:prstGeom prst="rect">
            <a:avLst/>
          </a:prstGeom>
        </p:spPr>
      </p:pic>
      <p:pic>
        <p:nvPicPr>
          <p:cNvPr id="27" name="Picture 26">
            <a:extLst>
              <a:ext uri="{FF2B5EF4-FFF2-40B4-BE49-F238E27FC236}">
                <a16:creationId xmlns:a16="http://schemas.microsoft.com/office/drawing/2014/main" id="{18BDC08C-1499-42CB-A984-EA9F8B702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897" y="2285616"/>
            <a:ext cx="1317884" cy="797489"/>
          </a:xfrm>
          <a:prstGeom prst="rect">
            <a:avLst/>
          </a:prstGeom>
        </p:spPr>
      </p:pic>
      <p:grpSp>
        <p:nvGrpSpPr>
          <p:cNvPr id="172" name="Group 171">
            <a:extLst>
              <a:ext uri="{FF2B5EF4-FFF2-40B4-BE49-F238E27FC236}">
                <a16:creationId xmlns:a16="http://schemas.microsoft.com/office/drawing/2014/main" id="{C1B10147-1B70-4AF7-92F0-F7A6EDF521C6}"/>
              </a:ext>
            </a:extLst>
          </p:cNvPr>
          <p:cNvGrpSpPr/>
          <p:nvPr/>
        </p:nvGrpSpPr>
        <p:grpSpPr>
          <a:xfrm>
            <a:off x="8443777" y="5445261"/>
            <a:ext cx="664305" cy="688743"/>
            <a:chOff x="8297714" y="5409103"/>
            <a:chExt cx="905071" cy="857060"/>
          </a:xfrm>
        </p:grpSpPr>
        <p:grpSp>
          <p:nvGrpSpPr>
            <p:cNvPr id="173" name="Group 172">
              <a:extLst>
                <a:ext uri="{FF2B5EF4-FFF2-40B4-BE49-F238E27FC236}">
                  <a16:creationId xmlns:a16="http://schemas.microsoft.com/office/drawing/2014/main" id="{0919013D-ACA7-40D5-AA05-08658D5C7746}"/>
                </a:ext>
              </a:extLst>
            </p:cNvPr>
            <p:cNvGrpSpPr/>
            <p:nvPr/>
          </p:nvGrpSpPr>
          <p:grpSpPr>
            <a:xfrm>
              <a:off x="8297714" y="6057325"/>
              <a:ext cx="905071" cy="208838"/>
              <a:chOff x="8652137" y="5805967"/>
              <a:chExt cx="905071" cy="208838"/>
            </a:xfrm>
          </p:grpSpPr>
          <p:pic>
            <p:nvPicPr>
              <p:cNvPr id="179" name="Picture 178">
                <a:extLst>
                  <a:ext uri="{FF2B5EF4-FFF2-40B4-BE49-F238E27FC236}">
                    <a16:creationId xmlns:a16="http://schemas.microsoft.com/office/drawing/2014/main" id="{94079F21-AA48-42E7-BB42-C9674D4E367D}"/>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180" name="Picture 2" descr="Image result for windows logo">
                <a:extLst>
                  <a:ext uri="{FF2B5EF4-FFF2-40B4-BE49-F238E27FC236}">
                    <a16:creationId xmlns:a16="http://schemas.microsoft.com/office/drawing/2014/main" id="{11A4F1F7-EA37-46B7-9E72-56F7DDE64D2F}"/>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Image result for apple logo">
                <a:extLst>
                  <a:ext uri="{FF2B5EF4-FFF2-40B4-BE49-F238E27FC236}">
                    <a16:creationId xmlns:a16="http://schemas.microsoft.com/office/drawing/2014/main" id="{1B082B7F-830F-4F35-A307-947C77E3BA43}"/>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mage result for android logo">
                <a:extLst>
                  <a:ext uri="{FF2B5EF4-FFF2-40B4-BE49-F238E27FC236}">
                    <a16:creationId xmlns:a16="http://schemas.microsoft.com/office/drawing/2014/main" id="{BC599973-8212-4CE8-B95B-043B0A829C4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Oval 25">
              <a:extLst>
                <a:ext uri="{FF2B5EF4-FFF2-40B4-BE49-F238E27FC236}">
                  <a16:creationId xmlns:a16="http://schemas.microsoft.com/office/drawing/2014/main" id="{262E2149-E248-4CDC-84A4-2CB1D1C2E2B3}"/>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people_4">
              <a:extLst>
                <a:ext uri="{FF2B5EF4-FFF2-40B4-BE49-F238E27FC236}">
                  <a16:creationId xmlns:a16="http://schemas.microsoft.com/office/drawing/2014/main" id="{D359F5E6-233D-46E6-A920-0A295F51E6D8}"/>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0F7AF600-DFE4-40B0-A846-42D513840BA6}"/>
                </a:ext>
              </a:extLst>
            </p:cNvPr>
            <p:cNvGrpSpPr/>
            <p:nvPr/>
          </p:nvGrpSpPr>
          <p:grpSpPr>
            <a:xfrm>
              <a:off x="8338935" y="5409103"/>
              <a:ext cx="257988" cy="257985"/>
              <a:chOff x="5863098" y="-1444796"/>
              <a:chExt cx="465804" cy="465802"/>
            </a:xfrm>
          </p:grpSpPr>
          <p:sp>
            <p:nvSpPr>
              <p:cNvPr id="177" name="Oval 25">
                <a:extLst>
                  <a:ext uri="{FF2B5EF4-FFF2-40B4-BE49-F238E27FC236}">
                    <a16:creationId xmlns:a16="http://schemas.microsoft.com/office/drawing/2014/main" id="{3D6ABAC0-75F5-45BE-B485-9554F63380DE}"/>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Laptop_E770">
                <a:extLst>
                  <a:ext uri="{FF2B5EF4-FFF2-40B4-BE49-F238E27FC236}">
                    <a16:creationId xmlns:a16="http://schemas.microsoft.com/office/drawing/2014/main" id="{512D97CA-A5CB-4254-830F-5984CF282EA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83" name="TextBox 182">
            <a:extLst>
              <a:ext uri="{FF2B5EF4-FFF2-40B4-BE49-F238E27FC236}">
                <a16:creationId xmlns:a16="http://schemas.microsoft.com/office/drawing/2014/main" id="{E0A6F60B-2F34-4F38-9E74-64593FEA47B0}"/>
              </a:ext>
            </a:extLst>
          </p:cNvPr>
          <p:cNvSpPr txBox="1"/>
          <p:nvPr/>
        </p:nvSpPr>
        <p:spPr>
          <a:xfrm>
            <a:off x="8323713" y="6275939"/>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186" name="Straight Arrow Connector 185">
            <a:extLst>
              <a:ext uri="{FF2B5EF4-FFF2-40B4-BE49-F238E27FC236}">
                <a16:creationId xmlns:a16="http://schemas.microsoft.com/office/drawing/2014/main" id="{646B333C-DBE8-4900-91A9-3CDDF4E5092D}"/>
              </a:ext>
            </a:extLst>
          </p:cNvPr>
          <p:cNvCxnSpPr>
            <a:cxnSpLocks/>
          </p:cNvCxnSpPr>
          <p:nvPr/>
        </p:nvCxnSpPr>
        <p:spPr>
          <a:xfrm flipV="1">
            <a:off x="482835" y="5661461"/>
            <a:ext cx="728102" cy="945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631172C-1CF0-4210-B1EB-59694FEA222F}"/>
              </a:ext>
            </a:extLst>
          </p:cNvPr>
          <p:cNvCxnSpPr>
            <a:cxnSpLocks/>
            <a:stCxn id="136" idx="14"/>
            <a:endCxn id="27" idx="2"/>
          </p:cNvCxnSpPr>
          <p:nvPr/>
        </p:nvCxnSpPr>
        <p:spPr>
          <a:xfrm flipV="1">
            <a:off x="10172035" y="3083105"/>
            <a:ext cx="725804" cy="244583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D36A2F-E1F8-4393-9685-4B7F17AD2DAF}"/>
              </a:ext>
            </a:extLst>
          </p:cNvPr>
          <p:cNvCxnSpPr>
            <a:cxnSpLocks/>
          </p:cNvCxnSpPr>
          <p:nvPr/>
        </p:nvCxnSpPr>
        <p:spPr>
          <a:xfrm flipV="1">
            <a:off x="10770179" y="3030196"/>
            <a:ext cx="422426" cy="242115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B183C8F-673E-4C75-8D4E-262A0F5F1EEE}"/>
              </a:ext>
            </a:extLst>
          </p:cNvPr>
          <p:cNvCxnSpPr>
            <a:cxnSpLocks/>
          </p:cNvCxnSpPr>
          <p:nvPr/>
        </p:nvCxnSpPr>
        <p:spPr>
          <a:xfrm>
            <a:off x="7691480" y="2108879"/>
            <a:ext cx="103540" cy="305296"/>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4BD31CE-647B-42E3-95BB-69935FA469EF}"/>
              </a:ext>
            </a:extLst>
          </p:cNvPr>
          <p:cNvCxnSpPr>
            <a:cxnSpLocks/>
          </p:cNvCxnSpPr>
          <p:nvPr/>
        </p:nvCxnSpPr>
        <p:spPr>
          <a:xfrm flipH="1">
            <a:off x="3316750" y="1852900"/>
            <a:ext cx="172183" cy="559784"/>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587B57-1A04-4A49-98BD-68E35D7E3C76}"/>
              </a:ext>
            </a:extLst>
          </p:cNvPr>
          <p:cNvCxnSpPr>
            <a:cxnSpLocks/>
          </p:cNvCxnSpPr>
          <p:nvPr/>
        </p:nvCxnSpPr>
        <p:spPr>
          <a:xfrm>
            <a:off x="2455900" y="2106100"/>
            <a:ext cx="302095" cy="367465"/>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7B6D0ED5-0D87-49D7-8D94-1CE1FB89F211}"/>
              </a:ext>
            </a:extLst>
          </p:cNvPr>
          <p:cNvGrpSpPr/>
          <p:nvPr/>
        </p:nvGrpSpPr>
        <p:grpSpPr>
          <a:xfrm>
            <a:off x="71120" y="5292279"/>
            <a:ext cx="664305" cy="688743"/>
            <a:chOff x="8297714" y="5409103"/>
            <a:chExt cx="905071" cy="857060"/>
          </a:xfrm>
        </p:grpSpPr>
        <p:grpSp>
          <p:nvGrpSpPr>
            <p:cNvPr id="204" name="Group 203">
              <a:extLst>
                <a:ext uri="{FF2B5EF4-FFF2-40B4-BE49-F238E27FC236}">
                  <a16:creationId xmlns:a16="http://schemas.microsoft.com/office/drawing/2014/main" id="{524A0544-3055-4DCB-BBB6-52073F6B9350}"/>
                </a:ext>
              </a:extLst>
            </p:cNvPr>
            <p:cNvGrpSpPr/>
            <p:nvPr/>
          </p:nvGrpSpPr>
          <p:grpSpPr>
            <a:xfrm>
              <a:off x="8297714" y="6057325"/>
              <a:ext cx="905071" cy="208838"/>
              <a:chOff x="8652137" y="5805967"/>
              <a:chExt cx="905071" cy="208838"/>
            </a:xfrm>
          </p:grpSpPr>
          <p:pic>
            <p:nvPicPr>
              <p:cNvPr id="210" name="Picture 209">
                <a:extLst>
                  <a:ext uri="{FF2B5EF4-FFF2-40B4-BE49-F238E27FC236}">
                    <a16:creationId xmlns:a16="http://schemas.microsoft.com/office/drawing/2014/main" id="{8E603760-51B7-451A-81A8-84AA42DFC48E}"/>
                  </a:ext>
                </a:extLst>
              </p:cNvPr>
              <p:cNvPicPr>
                <a:picLocks noChangeAspect="1"/>
              </p:cNvPicPr>
              <p:nvPr/>
            </p:nvPicPr>
            <p:blipFill>
              <a:blip r:embed="rId7"/>
              <a:stretch>
                <a:fillRect/>
              </a:stretch>
            </p:blipFill>
            <p:spPr>
              <a:xfrm>
                <a:off x="9348370" y="5805967"/>
                <a:ext cx="208838" cy="208838"/>
              </a:xfrm>
              <a:prstGeom prst="rect">
                <a:avLst/>
              </a:prstGeom>
            </p:spPr>
          </p:pic>
          <p:pic>
            <p:nvPicPr>
              <p:cNvPr id="211" name="Picture 2" descr="Image result for windows logo">
                <a:extLst>
                  <a:ext uri="{FF2B5EF4-FFF2-40B4-BE49-F238E27FC236}">
                    <a16:creationId xmlns:a16="http://schemas.microsoft.com/office/drawing/2014/main" id="{71C7AA9A-3DD7-403C-A245-6C93380741E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l="31282" t="24394" r="31282" b="24394"/>
              <a:stretch/>
            </p:blipFill>
            <p:spPr bwMode="auto">
              <a:xfrm>
                <a:off x="9108753" y="5817122"/>
                <a:ext cx="185928" cy="18652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Image result for apple logo">
                <a:extLst>
                  <a:ext uri="{FF2B5EF4-FFF2-40B4-BE49-F238E27FC236}">
                    <a16:creationId xmlns:a16="http://schemas.microsoft.com/office/drawing/2014/main" id="{EB37CE7C-1CAB-4FC1-9539-0978ECF13C0C}"/>
                  </a:ext>
                </a:extLst>
              </p:cNvPr>
              <p:cNvPicPr>
                <a:picLocks noChangeAspect="1" noChangeArrowheads="1"/>
              </p:cNvPicPr>
              <p:nvPr/>
            </p:nvPicPr>
            <p:blipFill rotWithShape="1">
              <a:blip r:embed="rId9">
                <a:biLevel thresh="75000"/>
                <a:extLst>
                  <a:ext uri="{28A0092B-C50C-407E-A947-70E740481C1C}">
                    <a14:useLocalDpi xmlns:a14="http://schemas.microsoft.com/office/drawing/2010/main" val="0"/>
                  </a:ext>
                </a:extLst>
              </a:blip>
              <a:srcRect l="31639" t="19811" r="31639" b="19811"/>
              <a:stretch/>
            </p:blipFill>
            <p:spPr bwMode="auto">
              <a:xfrm>
                <a:off x="8888087" y="5807391"/>
                <a:ext cx="166978" cy="20599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6" descr="Image result for android logo">
                <a:extLst>
                  <a:ext uri="{FF2B5EF4-FFF2-40B4-BE49-F238E27FC236}">
                    <a16:creationId xmlns:a16="http://schemas.microsoft.com/office/drawing/2014/main" id="{BAC9B073-45EC-4CDA-BBF0-B704CA86F92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2137" y="5819255"/>
                <a:ext cx="182262" cy="182262"/>
              </a:xfrm>
              <a:prstGeom prst="rect">
                <a:avLst/>
              </a:prstGeom>
              <a:noFill/>
              <a:extLst>
                <a:ext uri="{909E8E84-426E-40DD-AFC4-6F175D3DCCD1}">
                  <a14:hiddenFill xmlns:a14="http://schemas.microsoft.com/office/drawing/2010/main">
                    <a:solidFill>
                      <a:srgbClr val="FFFFFF"/>
                    </a:solidFill>
                  </a14:hiddenFill>
                </a:ext>
              </a:extLst>
            </p:spPr>
          </p:pic>
        </p:grpSp>
        <p:sp>
          <p:nvSpPr>
            <p:cNvPr id="205" name="Oval 25">
              <a:extLst>
                <a:ext uri="{FF2B5EF4-FFF2-40B4-BE49-F238E27FC236}">
                  <a16:creationId xmlns:a16="http://schemas.microsoft.com/office/drawing/2014/main" id="{2B2F3A2A-90AC-44FA-9B26-9406946F99B2}"/>
                </a:ext>
              </a:extLst>
            </p:cNvPr>
            <p:cNvSpPr>
              <a:spLocks noChangeArrowheads="1"/>
            </p:cNvSpPr>
            <p:nvPr/>
          </p:nvSpPr>
          <p:spPr bwMode="auto">
            <a:xfrm flipH="1">
              <a:off x="8461082" y="5493838"/>
              <a:ext cx="532304" cy="532301"/>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people_4">
              <a:extLst>
                <a:ext uri="{FF2B5EF4-FFF2-40B4-BE49-F238E27FC236}">
                  <a16:creationId xmlns:a16="http://schemas.microsoft.com/office/drawing/2014/main" id="{3CFEB975-A77F-49EC-B0E5-4EF17F69CF7A}"/>
                </a:ext>
              </a:extLst>
            </p:cNvPr>
            <p:cNvSpPr>
              <a:spLocks noChangeAspect="1" noEditPoints="1"/>
            </p:cNvSpPr>
            <p:nvPr/>
          </p:nvSpPr>
          <p:spPr bwMode="auto">
            <a:xfrm>
              <a:off x="8596923" y="5602919"/>
              <a:ext cx="260625" cy="2913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85162BCD-B51B-4677-B68F-C5448BDC50E4}"/>
                </a:ext>
              </a:extLst>
            </p:cNvPr>
            <p:cNvGrpSpPr/>
            <p:nvPr/>
          </p:nvGrpSpPr>
          <p:grpSpPr>
            <a:xfrm>
              <a:off x="8338935" y="5409103"/>
              <a:ext cx="257988" cy="257985"/>
              <a:chOff x="5863098" y="-1444796"/>
              <a:chExt cx="465804" cy="465802"/>
            </a:xfrm>
          </p:grpSpPr>
          <p:sp>
            <p:nvSpPr>
              <p:cNvPr id="208" name="Oval 25">
                <a:extLst>
                  <a:ext uri="{FF2B5EF4-FFF2-40B4-BE49-F238E27FC236}">
                    <a16:creationId xmlns:a16="http://schemas.microsoft.com/office/drawing/2014/main" id="{2102627E-21FF-4415-8A41-24F8F8CC6E31}"/>
                  </a:ext>
                </a:extLst>
              </p:cNvPr>
              <p:cNvSpPr>
                <a:spLocks noChangeArrowheads="1"/>
              </p:cNvSpPr>
              <p:nvPr/>
            </p:nvSpPr>
            <p:spPr bwMode="auto">
              <a:xfrm flipH="1">
                <a:off x="5863098" y="-1444796"/>
                <a:ext cx="465804" cy="465802"/>
              </a:xfrm>
              <a:prstGeom prst="ellipse">
                <a:avLst/>
              </a:prstGeom>
              <a:solidFill>
                <a:schemeClr val="tx2"/>
              </a:solidFill>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Laptop_E770">
                <a:extLst>
                  <a:ext uri="{FF2B5EF4-FFF2-40B4-BE49-F238E27FC236}">
                    <a16:creationId xmlns:a16="http://schemas.microsoft.com/office/drawing/2014/main" id="{BF4CC8B4-FD96-403A-AF81-BE3B7AAACCC1}"/>
                  </a:ext>
                </a:extLst>
              </p:cNvPr>
              <p:cNvSpPr>
                <a:spLocks noChangeAspect="1" noEditPoints="1"/>
              </p:cNvSpPr>
              <p:nvPr/>
            </p:nvSpPr>
            <p:spPr bwMode="auto">
              <a:xfrm>
                <a:off x="5956591" y="-1307390"/>
                <a:ext cx="286226" cy="1909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14" name="TextBox 213">
            <a:extLst>
              <a:ext uri="{FF2B5EF4-FFF2-40B4-BE49-F238E27FC236}">
                <a16:creationId xmlns:a16="http://schemas.microsoft.com/office/drawing/2014/main" id="{EA9E5FF9-A3E2-4561-9477-8C745D091A2E}"/>
              </a:ext>
            </a:extLst>
          </p:cNvPr>
          <p:cNvSpPr txBox="1"/>
          <p:nvPr/>
        </p:nvSpPr>
        <p:spPr>
          <a:xfrm>
            <a:off x="-48944" y="6122957"/>
            <a:ext cx="104517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Remote Users</a:t>
            </a:r>
          </a:p>
        </p:txBody>
      </p:sp>
      <p:cxnSp>
        <p:nvCxnSpPr>
          <p:cNvPr id="215" name="Straight Arrow Connector 214">
            <a:extLst>
              <a:ext uri="{FF2B5EF4-FFF2-40B4-BE49-F238E27FC236}">
                <a16:creationId xmlns:a16="http://schemas.microsoft.com/office/drawing/2014/main" id="{28ADC602-F722-41FF-AA39-D9B65382C49F}"/>
              </a:ext>
            </a:extLst>
          </p:cNvPr>
          <p:cNvCxnSpPr>
            <a:cxnSpLocks/>
          </p:cNvCxnSpPr>
          <p:nvPr/>
        </p:nvCxnSpPr>
        <p:spPr>
          <a:xfrm flipV="1">
            <a:off x="8809727" y="2881778"/>
            <a:ext cx="332111" cy="26965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AC225CA-FDF9-4A21-BFEE-68E3A242B46F}"/>
              </a:ext>
            </a:extLst>
          </p:cNvPr>
          <p:cNvSpPr txBox="1"/>
          <p:nvPr/>
        </p:nvSpPr>
        <p:spPr>
          <a:xfrm>
            <a:off x="8801361" y="5482021"/>
            <a:ext cx="1040266" cy="40934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P2S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VPN</a:t>
            </a:r>
          </a:p>
        </p:txBody>
      </p:sp>
      <p:pic>
        <p:nvPicPr>
          <p:cNvPr id="49" name="Picture 48">
            <a:extLst>
              <a:ext uri="{FF2B5EF4-FFF2-40B4-BE49-F238E27FC236}">
                <a16:creationId xmlns:a16="http://schemas.microsoft.com/office/drawing/2014/main" id="{F6F64A4C-7224-435F-ACB2-A2536919EE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045" y="1112835"/>
            <a:ext cx="614476" cy="322600"/>
          </a:xfrm>
          <a:prstGeom prst="rect">
            <a:avLst/>
          </a:prstGeom>
        </p:spPr>
      </p:pic>
      <p:pic>
        <p:nvPicPr>
          <p:cNvPr id="222" name="Picture 221">
            <a:extLst>
              <a:ext uri="{FF2B5EF4-FFF2-40B4-BE49-F238E27FC236}">
                <a16:creationId xmlns:a16="http://schemas.microsoft.com/office/drawing/2014/main" id="{2B711E78-5187-420F-BC4A-EB79E116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156" y="1101184"/>
            <a:ext cx="614476" cy="322600"/>
          </a:xfrm>
          <a:prstGeom prst="rect">
            <a:avLst/>
          </a:prstGeom>
        </p:spPr>
      </p:pic>
      <p:cxnSp>
        <p:nvCxnSpPr>
          <p:cNvPr id="224" name="Straight Arrow Connector 223">
            <a:extLst>
              <a:ext uri="{FF2B5EF4-FFF2-40B4-BE49-F238E27FC236}">
                <a16:creationId xmlns:a16="http://schemas.microsoft.com/office/drawing/2014/main" id="{2E51621A-CC57-482B-9A01-02F57027215A}"/>
              </a:ext>
            </a:extLst>
          </p:cNvPr>
          <p:cNvCxnSpPr>
            <a:cxnSpLocks/>
          </p:cNvCxnSpPr>
          <p:nvPr/>
        </p:nvCxnSpPr>
        <p:spPr>
          <a:xfrm>
            <a:off x="8190045" y="2534673"/>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23494B-0FF9-4018-A049-C461E0056082}"/>
              </a:ext>
            </a:extLst>
          </p:cNvPr>
          <p:cNvCxnSpPr/>
          <p:nvPr/>
        </p:nvCxnSpPr>
        <p:spPr>
          <a:xfrm flipH="1">
            <a:off x="1839435" y="6090703"/>
            <a:ext cx="212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BF6F6A-4A33-4AFB-890C-3D060AE6C5B1}"/>
              </a:ext>
            </a:extLst>
          </p:cNvPr>
          <p:cNvSpPr txBox="1"/>
          <p:nvPr/>
        </p:nvSpPr>
        <p:spPr>
          <a:xfrm>
            <a:off x="1967178" y="6224357"/>
            <a:ext cx="2082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Traffic Backhauled to HQ</a:t>
            </a:r>
          </a:p>
        </p:txBody>
      </p:sp>
      <p:sp>
        <p:nvSpPr>
          <p:cNvPr id="94" name="cloud">
            <a:extLst>
              <a:ext uri="{FF2B5EF4-FFF2-40B4-BE49-F238E27FC236}">
                <a16:creationId xmlns:a16="http://schemas.microsoft.com/office/drawing/2014/main" id="{0F9E527E-0298-4270-A772-20BAD3281897}"/>
              </a:ext>
            </a:extLst>
          </p:cNvPr>
          <p:cNvSpPr>
            <a:spLocks noChangeAspect="1"/>
          </p:cNvSpPr>
          <p:nvPr/>
        </p:nvSpPr>
        <p:spPr bwMode="auto">
          <a:xfrm>
            <a:off x="9455640" y="3480036"/>
            <a:ext cx="1844236"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Biz 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Bell/MAPS)</a:t>
            </a:r>
          </a:p>
        </p:txBody>
      </p:sp>
      <p:grpSp>
        <p:nvGrpSpPr>
          <p:cNvPr id="252" name="Group 251">
            <a:extLst>
              <a:ext uri="{FF2B5EF4-FFF2-40B4-BE49-F238E27FC236}">
                <a16:creationId xmlns:a16="http://schemas.microsoft.com/office/drawing/2014/main" id="{B9B2722A-0876-49B9-864E-11363DD153E0}"/>
              </a:ext>
            </a:extLst>
          </p:cNvPr>
          <p:cNvGrpSpPr/>
          <p:nvPr/>
        </p:nvGrpSpPr>
        <p:grpSpPr>
          <a:xfrm>
            <a:off x="7456040" y="5437601"/>
            <a:ext cx="634398" cy="899855"/>
            <a:chOff x="7354302" y="4394489"/>
            <a:chExt cx="1170601" cy="1772467"/>
          </a:xfrm>
        </p:grpSpPr>
        <p:sp>
          <p:nvSpPr>
            <p:cNvPr id="254" name="TextBox 253">
              <a:extLst>
                <a:ext uri="{FF2B5EF4-FFF2-40B4-BE49-F238E27FC236}">
                  <a16:creationId xmlns:a16="http://schemas.microsoft.com/office/drawing/2014/main" id="{39490826-2361-41B5-9BAF-F456FB99D1B1}"/>
                </a:ext>
              </a:extLst>
            </p:cNvPr>
            <p:cNvSpPr txBox="1"/>
            <p:nvPr/>
          </p:nvSpPr>
          <p:spPr>
            <a:xfrm>
              <a:off x="7354302" y="5839590"/>
              <a:ext cx="1170601" cy="32736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256" name="EMI_E731">
              <a:extLst>
                <a:ext uri="{FF2B5EF4-FFF2-40B4-BE49-F238E27FC236}">
                  <a16:creationId xmlns:a16="http://schemas.microsoft.com/office/drawing/2014/main" id="{DBAE7664-DA2C-4924-ABFE-84DA019B3B3E}"/>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5CBC7CF2-7937-4B6F-AE3B-2FBB6D6261BE}"/>
                </a:ext>
              </a:extLst>
            </p:cNvPr>
            <p:cNvGrpSpPr/>
            <p:nvPr/>
          </p:nvGrpSpPr>
          <p:grpSpPr>
            <a:xfrm>
              <a:off x="7437453" y="4394489"/>
              <a:ext cx="465804" cy="465802"/>
              <a:chOff x="7426424" y="4586789"/>
              <a:chExt cx="791827" cy="791824"/>
            </a:xfrm>
          </p:grpSpPr>
          <p:sp>
            <p:nvSpPr>
              <p:cNvPr id="258" name="Oval 25">
                <a:extLst>
                  <a:ext uri="{FF2B5EF4-FFF2-40B4-BE49-F238E27FC236}">
                    <a16:creationId xmlns:a16="http://schemas.microsoft.com/office/drawing/2014/main" id="{F19F4A45-BCCD-431D-8C91-BD6196740FA5}"/>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5DBE8F12-76A3-4787-AB09-99A4E74533EA}"/>
                  </a:ext>
                </a:extLst>
              </p:cNvPr>
              <p:cNvGrpSpPr/>
              <p:nvPr/>
            </p:nvGrpSpPr>
            <p:grpSpPr>
              <a:xfrm>
                <a:off x="7653478" y="4769005"/>
                <a:ext cx="337719" cy="427393"/>
                <a:chOff x="2382348" y="4130857"/>
                <a:chExt cx="337719" cy="427393"/>
              </a:xfrm>
            </p:grpSpPr>
            <p:sp>
              <p:nvSpPr>
                <p:cNvPr id="260" name="Freeform 23">
                  <a:extLst>
                    <a:ext uri="{FF2B5EF4-FFF2-40B4-BE49-F238E27FC236}">
                      <a16:creationId xmlns:a16="http://schemas.microsoft.com/office/drawing/2014/main" id="{575CC21F-5139-455B-AEC8-89A2C1AB31C4}"/>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Oval 24">
                  <a:extLst>
                    <a:ext uri="{FF2B5EF4-FFF2-40B4-BE49-F238E27FC236}">
                      <a16:creationId xmlns:a16="http://schemas.microsoft.com/office/drawing/2014/main" id="{2B6A15F6-976C-439C-8E1E-065725899F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262" name="Straight Arrow Connector 261">
            <a:extLst>
              <a:ext uri="{FF2B5EF4-FFF2-40B4-BE49-F238E27FC236}">
                <a16:creationId xmlns:a16="http://schemas.microsoft.com/office/drawing/2014/main" id="{791FC480-F596-492F-8A64-3856BE40AE83}"/>
              </a:ext>
            </a:extLst>
          </p:cNvPr>
          <p:cNvCxnSpPr>
            <a:cxnSpLocks/>
          </p:cNvCxnSpPr>
          <p:nvPr/>
        </p:nvCxnSpPr>
        <p:spPr>
          <a:xfrm flipH="1" flipV="1">
            <a:off x="7592090" y="4655917"/>
            <a:ext cx="291640" cy="78452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cloud">
            <a:extLst>
              <a:ext uri="{FF2B5EF4-FFF2-40B4-BE49-F238E27FC236}">
                <a16:creationId xmlns:a16="http://schemas.microsoft.com/office/drawing/2014/main" id="{25C3AB23-3349-4F6D-9E04-464F0E5912B0}"/>
              </a:ext>
            </a:extLst>
          </p:cNvPr>
          <p:cNvSpPr>
            <a:spLocks noChangeAspect="1"/>
          </p:cNvSpPr>
          <p:nvPr/>
        </p:nvSpPr>
        <p:spPr bwMode="auto">
          <a:xfrm>
            <a:off x="6362178" y="3632436"/>
            <a:ext cx="1980267" cy="11749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18288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Carrier Network</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1A1A1A"/>
                    </a:gs>
                    <a:gs pos="100000">
                      <a:srgbClr val="1A1A1A"/>
                    </a:gs>
                  </a:gsLst>
                </a:gradFill>
                <a:effectLst/>
                <a:uLnTx/>
                <a:uFillTx/>
                <a:latin typeface="Segoe UI"/>
                <a:ea typeface="+mn-ea"/>
                <a:cs typeface="+mn-cs"/>
              </a:rPr>
              <a:t>(E.g. Bell MPLS/SDN)</a:t>
            </a:r>
          </a:p>
        </p:txBody>
      </p:sp>
      <p:sp>
        <p:nvSpPr>
          <p:cNvPr id="263" name="TextBox 262">
            <a:extLst>
              <a:ext uri="{FF2B5EF4-FFF2-40B4-BE49-F238E27FC236}">
                <a16:creationId xmlns:a16="http://schemas.microsoft.com/office/drawing/2014/main" id="{DC3350D6-E2AB-41E1-9DF3-A975F00B0E55}"/>
              </a:ext>
            </a:extLst>
          </p:cNvPr>
          <p:cNvSpPr txBox="1"/>
          <p:nvPr/>
        </p:nvSpPr>
        <p:spPr>
          <a:xfrm>
            <a:off x="7287927" y="5029536"/>
            <a:ext cx="93123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a:t>
            </a:r>
          </a:p>
        </p:txBody>
      </p:sp>
      <p:cxnSp>
        <p:nvCxnSpPr>
          <p:cNvPr id="171" name="Straight Arrow Connector 170">
            <a:extLst>
              <a:ext uri="{FF2B5EF4-FFF2-40B4-BE49-F238E27FC236}">
                <a16:creationId xmlns:a16="http://schemas.microsoft.com/office/drawing/2014/main" id="{E9229EB9-D205-47EA-A761-7250CE1918EE}"/>
              </a:ext>
            </a:extLst>
          </p:cNvPr>
          <p:cNvCxnSpPr>
            <a:cxnSpLocks/>
          </p:cNvCxnSpPr>
          <p:nvPr/>
        </p:nvCxnSpPr>
        <p:spPr>
          <a:xfrm flipH="1" flipV="1">
            <a:off x="8376299" y="4367106"/>
            <a:ext cx="1658776" cy="942918"/>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DFB24E-B3B4-4B3B-B3F5-5BBBEC4FB2F4}"/>
              </a:ext>
            </a:extLst>
          </p:cNvPr>
          <p:cNvSpPr txBox="1"/>
          <p:nvPr/>
        </p:nvSpPr>
        <p:spPr>
          <a:xfrm>
            <a:off x="5581241" y="3388371"/>
            <a:ext cx="577530" cy="738664"/>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SDWAN 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a:ea typeface="+mn-ea"/>
                <a:cs typeface="+mn-cs"/>
              </a:rPr>
              <a:t>Console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9883C48A-98D1-47E3-AD31-827D3C155E64}"/>
              </a:ext>
            </a:extLst>
          </p:cNvPr>
          <p:cNvGrpSpPr/>
          <p:nvPr/>
        </p:nvGrpSpPr>
        <p:grpSpPr>
          <a:xfrm>
            <a:off x="5708196" y="966300"/>
            <a:ext cx="669357" cy="914968"/>
            <a:chOff x="7437453" y="4394489"/>
            <a:chExt cx="1365289" cy="1851439"/>
          </a:xfrm>
        </p:grpSpPr>
        <p:sp>
          <p:nvSpPr>
            <p:cNvPr id="189" name="TextBox 188">
              <a:extLst>
                <a:ext uri="{FF2B5EF4-FFF2-40B4-BE49-F238E27FC236}">
                  <a16:creationId xmlns:a16="http://schemas.microsoft.com/office/drawing/2014/main" id="{B9743B17-DFD0-41DE-B4F3-CF08A88B0C5E}"/>
                </a:ext>
              </a:extLst>
            </p:cNvPr>
            <p:cNvSpPr txBox="1"/>
            <p:nvPr/>
          </p:nvSpPr>
          <p:spPr>
            <a:xfrm>
              <a:off x="7564694" y="5909624"/>
              <a:ext cx="1238048" cy="3363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Branch</a:t>
              </a:r>
            </a:p>
          </p:txBody>
        </p:sp>
        <p:sp>
          <p:nvSpPr>
            <p:cNvPr id="190" name="EMI_E731">
              <a:extLst>
                <a:ext uri="{FF2B5EF4-FFF2-40B4-BE49-F238E27FC236}">
                  <a16:creationId xmlns:a16="http://schemas.microsoft.com/office/drawing/2014/main" id="{15BE48BD-AEED-4F25-9C17-90E23CA8A01C}"/>
                </a:ext>
              </a:extLst>
            </p:cNvPr>
            <p:cNvSpPr>
              <a:spLocks noChangeAspect="1" noEditPoints="1"/>
            </p:cNvSpPr>
            <p:nvPr/>
          </p:nvSpPr>
          <p:spPr bwMode="auto">
            <a:xfrm>
              <a:off x="7673262" y="4584205"/>
              <a:ext cx="663614" cy="10781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07E895A3-8F8B-4638-8FA1-337C08BE1645}"/>
                </a:ext>
              </a:extLst>
            </p:cNvPr>
            <p:cNvGrpSpPr/>
            <p:nvPr/>
          </p:nvGrpSpPr>
          <p:grpSpPr>
            <a:xfrm>
              <a:off x="7437453" y="4394489"/>
              <a:ext cx="465804" cy="465802"/>
              <a:chOff x="7426424" y="4586789"/>
              <a:chExt cx="791827" cy="791824"/>
            </a:xfrm>
          </p:grpSpPr>
          <p:sp>
            <p:nvSpPr>
              <p:cNvPr id="193" name="Oval 25">
                <a:extLst>
                  <a:ext uri="{FF2B5EF4-FFF2-40B4-BE49-F238E27FC236}">
                    <a16:creationId xmlns:a16="http://schemas.microsoft.com/office/drawing/2014/main" id="{8A77B2BC-E788-4E59-B2FD-D542D7EC6944}"/>
                  </a:ext>
                </a:extLst>
              </p:cNvPr>
              <p:cNvSpPr>
                <a:spLocks noChangeArrowheads="1"/>
              </p:cNvSpPr>
              <p:nvPr/>
            </p:nvSpPr>
            <p:spPr bwMode="auto">
              <a:xfrm flipH="1">
                <a:off x="7426424" y="4586789"/>
                <a:ext cx="791827" cy="791824"/>
              </a:xfrm>
              <a:prstGeom prst="ellipse">
                <a:avLst/>
              </a:prstGeom>
              <a:ln>
                <a:noFill/>
                <a:headEnd type="none" w="med" len="med"/>
                <a:tailEnd type="none" w="med" len="med"/>
              </a:ln>
              <a:effectLst>
                <a:outerShdw blurRad="88900" dist="381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737EC872-C6E6-4199-8677-D4FF1F6477C3}"/>
                  </a:ext>
                </a:extLst>
              </p:cNvPr>
              <p:cNvGrpSpPr/>
              <p:nvPr/>
            </p:nvGrpSpPr>
            <p:grpSpPr>
              <a:xfrm>
                <a:off x="7653478" y="4769005"/>
                <a:ext cx="337719" cy="427393"/>
                <a:chOff x="2382348" y="4130857"/>
                <a:chExt cx="337719" cy="427393"/>
              </a:xfrm>
            </p:grpSpPr>
            <p:sp>
              <p:nvSpPr>
                <p:cNvPr id="195" name="Freeform 23">
                  <a:extLst>
                    <a:ext uri="{FF2B5EF4-FFF2-40B4-BE49-F238E27FC236}">
                      <a16:creationId xmlns:a16="http://schemas.microsoft.com/office/drawing/2014/main" id="{20FC3207-069E-42CA-B22A-B73B1CD06FC6}"/>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24">
                  <a:extLst>
                    <a:ext uri="{FF2B5EF4-FFF2-40B4-BE49-F238E27FC236}">
                      <a16:creationId xmlns:a16="http://schemas.microsoft.com/office/drawing/2014/main" id="{EB004D5B-5653-4513-89D6-6FE47FD7F721}"/>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cxnSp>
        <p:nvCxnSpPr>
          <p:cNvPr id="199" name="Straight Arrow Connector 198">
            <a:extLst>
              <a:ext uri="{FF2B5EF4-FFF2-40B4-BE49-F238E27FC236}">
                <a16:creationId xmlns:a16="http://schemas.microsoft.com/office/drawing/2014/main" id="{DD8530E7-B578-47F6-AFFA-CD23E50F0452}"/>
              </a:ext>
            </a:extLst>
          </p:cNvPr>
          <p:cNvCxnSpPr>
            <a:cxnSpLocks/>
            <a:stCxn id="127" idx="5"/>
          </p:cNvCxnSpPr>
          <p:nvPr/>
        </p:nvCxnSpPr>
        <p:spPr>
          <a:xfrm flipH="1" flipV="1">
            <a:off x="5928511" y="1326462"/>
            <a:ext cx="1431534" cy="1377854"/>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41CB55EB-D022-4AC3-B6B4-7768C28F1FBF}"/>
              </a:ext>
            </a:extLst>
          </p:cNvPr>
          <p:cNvSpPr/>
          <p:nvPr/>
        </p:nvSpPr>
        <p:spPr>
          <a:xfrm>
            <a:off x="6192295" y="3316103"/>
            <a:ext cx="169883" cy="13778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01" name="Straight Arrow Connector 200">
            <a:extLst>
              <a:ext uri="{FF2B5EF4-FFF2-40B4-BE49-F238E27FC236}">
                <a16:creationId xmlns:a16="http://schemas.microsoft.com/office/drawing/2014/main" id="{4662F944-50B7-4ECE-B487-1771AF525991}"/>
              </a:ext>
            </a:extLst>
          </p:cNvPr>
          <p:cNvCxnSpPr>
            <a:cxnSpLocks/>
          </p:cNvCxnSpPr>
          <p:nvPr/>
        </p:nvCxnSpPr>
        <p:spPr>
          <a:xfrm>
            <a:off x="9840608" y="2544095"/>
            <a:ext cx="664640"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cloud">
            <a:extLst>
              <a:ext uri="{FF2B5EF4-FFF2-40B4-BE49-F238E27FC236}">
                <a16:creationId xmlns:a16="http://schemas.microsoft.com/office/drawing/2014/main" id="{E504BF11-A501-41BF-BE4A-81C6DC150567}"/>
              </a:ext>
            </a:extLst>
          </p:cNvPr>
          <p:cNvSpPr>
            <a:spLocks noChangeAspect="1"/>
          </p:cNvSpPr>
          <p:nvPr/>
        </p:nvSpPr>
        <p:spPr bwMode="auto">
          <a:xfrm>
            <a:off x="9699164" y="147692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a:extLst/>
        </p:spPr>
        <p:txBody>
          <a:bodyPr vert="horz" wrap="square" lIns="91440" tIns="45720" rIns="91440"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gradFill>
                <a:effectLst/>
                <a:uLnTx/>
                <a:uFillTx/>
                <a:latin typeface="Segoe UI"/>
                <a:ea typeface="+mn-ea"/>
                <a:cs typeface="+mn-cs"/>
              </a:rPr>
              <a:t>Internet</a:t>
            </a:r>
          </a:p>
        </p:txBody>
      </p:sp>
      <p:cxnSp>
        <p:nvCxnSpPr>
          <p:cNvPr id="216" name="Straight Arrow Connector 215">
            <a:extLst>
              <a:ext uri="{FF2B5EF4-FFF2-40B4-BE49-F238E27FC236}">
                <a16:creationId xmlns:a16="http://schemas.microsoft.com/office/drawing/2014/main" id="{5FD6AB50-49D7-41E7-B69D-9D952BBA1EC0}"/>
              </a:ext>
            </a:extLst>
          </p:cNvPr>
          <p:cNvCxnSpPr>
            <a:cxnSpLocks/>
          </p:cNvCxnSpPr>
          <p:nvPr/>
        </p:nvCxnSpPr>
        <p:spPr>
          <a:xfrm flipH="1">
            <a:off x="9403840" y="1991263"/>
            <a:ext cx="620258" cy="518702"/>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8" name="Graphic 157">
            <a:extLst>
              <a:ext uri="{FF2B5EF4-FFF2-40B4-BE49-F238E27FC236}">
                <a16:creationId xmlns:a16="http://schemas.microsoft.com/office/drawing/2014/main" id="{1E641D2E-ED3E-40E0-9F6F-E93518628C5C}"/>
              </a:ext>
            </a:extLst>
          </p:cNvPr>
          <p:cNvPicPr>
            <a:picLocks noChangeAspect="1"/>
          </p:cNvPicPr>
          <p:nvPr/>
        </p:nvPicPr>
        <p:blipFill>
          <a:blip r:embed="rId12">
            <a:extLst>
              <a:ext uri="{96DAC541-7B7A-43D3-8B79-37D633B846F1}">
                <asvg:svgBlip xmlns:asvg="http://schemas.microsoft.com/office/drawing/2016/SVG/main" r:embed="rId5"/>
              </a:ext>
            </a:extLst>
          </a:blip>
          <a:stretch>
            <a:fillRect/>
          </a:stretch>
        </p:blipFill>
        <p:spPr>
          <a:xfrm>
            <a:off x="298237" y="168027"/>
            <a:ext cx="745717" cy="745717"/>
          </a:xfrm>
          <a:prstGeom prst="rect">
            <a:avLst/>
          </a:prstGeom>
        </p:spPr>
      </p:pic>
    </p:spTree>
    <p:extLst>
      <p:ext uri="{BB962C8B-B14F-4D97-AF65-F5344CB8AC3E}">
        <p14:creationId xmlns:p14="http://schemas.microsoft.com/office/powerpoint/2010/main" val="6087610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6739" y="286776"/>
            <a:ext cx="11018520" cy="553998"/>
          </a:xfrm>
        </p:spPr>
        <p:txBody>
          <a:bodyPr/>
          <a:lstStyle/>
          <a:p>
            <a:r>
              <a:rPr lang="en-US" b="0"/>
              <a:t>Azure Virtual WAN Partners</a:t>
            </a:r>
          </a:p>
        </p:txBody>
      </p:sp>
      <p:grpSp>
        <p:nvGrpSpPr>
          <p:cNvPr id="13" name="Group 12">
            <a:extLst>
              <a:ext uri="{FF2B5EF4-FFF2-40B4-BE49-F238E27FC236}">
                <a16:creationId xmlns:a16="http://schemas.microsoft.com/office/drawing/2014/main" id="{77540741-6480-41DA-8AF2-AB2D4426B915}"/>
              </a:ext>
            </a:extLst>
          </p:cNvPr>
          <p:cNvGrpSpPr/>
          <p:nvPr/>
        </p:nvGrpSpPr>
        <p:grpSpPr>
          <a:xfrm>
            <a:off x="588263" y="1083661"/>
            <a:ext cx="11018519" cy="3093647"/>
            <a:chOff x="586390" y="1434368"/>
            <a:chExt cx="11018519" cy="3093647"/>
          </a:xfrm>
          <a:effectLst>
            <a:outerShdw blurRad="50800" dist="38100" dir="8100000" algn="tr" rotWithShape="0">
              <a:prstClr val="black">
                <a:alpha val="40000"/>
              </a:prstClr>
            </a:outerShdw>
          </a:effectLst>
        </p:grpSpPr>
        <p:sp>
          <p:nvSpPr>
            <p:cNvPr id="38" name="Text Placeholder 10">
              <a:extLst>
                <a:ext uri="{FF2B5EF4-FFF2-40B4-BE49-F238E27FC236}">
                  <a16:creationId xmlns:a16="http://schemas.microsoft.com/office/drawing/2014/main" id="{EC12A4B9-710D-4DB5-BBF3-9780328DC0A8}"/>
                </a:ext>
              </a:extLst>
            </p:cNvPr>
            <p:cNvSpPr txBox="1">
              <a:spLocks/>
            </p:cNvSpPr>
            <p:nvPr/>
          </p:nvSpPr>
          <p:spPr>
            <a:xfrm>
              <a:off x="586390" y="1434368"/>
              <a:ext cx="11018519" cy="3093647"/>
            </a:xfrm>
            <a:prstGeom prst="rect">
              <a:avLst/>
            </a:prstGeom>
            <a:solidFill>
              <a:schemeClr val="bg1"/>
            </a:solidFill>
            <a:effectLst>
              <a:outerShdw blurRad="88900" dist="38100" dir="2700000" algn="tl" rotWithShape="0">
                <a:prstClr val="black">
                  <a:alpha val="3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06" name="Picture 105">
              <a:extLst>
                <a:ext uri="{FF2B5EF4-FFF2-40B4-BE49-F238E27FC236}">
                  <a16:creationId xmlns:a16="http://schemas.microsoft.com/office/drawing/2014/main" id="{EDDDEBE1-DB64-4E5E-A52C-D63000F5BE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3223" y="3508626"/>
              <a:ext cx="1553710" cy="452130"/>
            </a:xfrm>
            <a:prstGeom prst="rect">
              <a:avLst/>
            </a:prstGeom>
          </p:spPr>
        </p:pic>
        <p:pic>
          <p:nvPicPr>
            <p:cNvPr id="107" name="Picture 106">
              <a:extLst>
                <a:ext uri="{FF2B5EF4-FFF2-40B4-BE49-F238E27FC236}">
                  <a16:creationId xmlns:a16="http://schemas.microsoft.com/office/drawing/2014/main" id="{75A743DB-4ADF-4209-9A3D-A7D93F32B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46027" y="1793447"/>
              <a:ext cx="1553708" cy="716378"/>
            </a:xfrm>
            <a:prstGeom prst="rect">
              <a:avLst/>
            </a:prstGeom>
          </p:spPr>
        </p:pic>
      </p:grpSp>
      <p:grpSp>
        <p:nvGrpSpPr>
          <p:cNvPr id="12" name="Group 11">
            <a:extLst>
              <a:ext uri="{FF2B5EF4-FFF2-40B4-BE49-F238E27FC236}">
                <a16:creationId xmlns:a16="http://schemas.microsoft.com/office/drawing/2014/main" id="{DD845431-3E46-4C73-9C80-86491DCFBC82}"/>
              </a:ext>
            </a:extLst>
          </p:cNvPr>
          <p:cNvGrpSpPr/>
          <p:nvPr/>
        </p:nvGrpSpPr>
        <p:grpSpPr>
          <a:xfrm>
            <a:off x="825586" y="1448169"/>
            <a:ext cx="6787668" cy="2089782"/>
            <a:chOff x="1240621" y="5196383"/>
            <a:chExt cx="6787668" cy="2089782"/>
          </a:xfrm>
        </p:grpSpPr>
        <p:pic>
          <p:nvPicPr>
            <p:cNvPr id="108" name="Picture 107">
              <a:extLst>
                <a:ext uri="{FF2B5EF4-FFF2-40B4-BE49-F238E27FC236}">
                  <a16:creationId xmlns:a16="http://schemas.microsoft.com/office/drawing/2014/main" id="{84AAF9E0-3208-4B40-8E02-7DB0D3002D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38298" y="6453313"/>
              <a:ext cx="1547568" cy="832852"/>
            </a:xfrm>
            <a:prstGeom prst="rect">
              <a:avLst/>
            </a:prstGeom>
          </p:spPr>
        </p:pic>
        <p:pic>
          <p:nvPicPr>
            <p:cNvPr id="109" name="Picture 108">
              <a:extLst>
                <a:ext uri="{FF2B5EF4-FFF2-40B4-BE49-F238E27FC236}">
                  <a16:creationId xmlns:a16="http://schemas.microsoft.com/office/drawing/2014/main" id="{655F2B4F-A989-4A3B-8BAF-0359F6D359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331" y="5196383"/>
              <a:ext cx="1353958" cy="915158"/>
            </a:xfrm>
            <a:prstGeom prst="rect">
              <a:avLst/>
            </a:prstGeom>
          </p:spPr>
        </p:pic>
        <p:pic>
          <p:nvPicPr>
            <p:cNvPr id="110" name="Picture 109">
              <a:extLst>
                <a:ext uri="{FF2B5EF4-FFF2-40B4-BE49-F238E27FC236}">
                  <a16:creationId xmlns:a16="http://schemas.microsoft.com/office/drawing/2014/main" id="{652AD38A-89E4-40B0-84FE-A4F993C6E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7151" y="6652757"/>
              <a:ext cx="1872822" cy="433964"/>
            </a:xfrm>
            <a:prstGeom prst="rect">
              <a:avLst/>
            </a:prstGeom>
          </p:spPr>
        </p:pic>
        <p:pic>
          <p:nvPicPr>
            <p:cNvPr id="118" name="Picture 117">
              <a:extLst>
                <a:ext uri="{FF2B5EF4-FFF2-40B4-BE49-F238E27FC236}">
                  <a16:creationId xmlns:a16="http://schemas.microsoft.com/office/drawing/2014/main" id="{762AC8E9-454B-44C2-A729-7F34897CB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74021" y="5362484"/>
              <a:ext cx="1831164" cy="524860"/>
            </a:xfrm>
            <a:prstGeom prst="rect">
              <a:avLst/>
            </a:prstGeom>
          </p:spPr>
        </p:pic>
        <p:pic>
          <p:nvPicPr>
            <p:cNvPr id="7170" name="Picture 2" descr="Image result for 128 technology logo">
              <a:extLst>
                <a:ext uri="{FF2B5EF4-FFF2-40B4-BE49-F238E27FC236}">
                  <a16:creationId xmlns:a16="http://schemas.microsoft.com/office/drawing/2014/main" id="{6B20E119-B8B5-42BD-BDC0-7DBC071617C6}"/>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0621" y="5327366"/>
              <a:ext cx="1321150" cy="595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F53E877-A71D-4E12-B3BC-0ADE0E830587}"/>
              </a:ext>
            </a:extLst>
          </p:cNvPr>
          <p:cNvGrpSpPr/>
          <p:nvPr/>
        </p:nvGrpSpPr>
        <p:grpSpPr>
          <a:xfrm>
            <a:off x="586739" y="2630484"/>
            <a:ext cx="11018519" cy="3435278"/>
            <a:chOff x="586390" y="3071470"/>
            <a:chExt cx="11018519" cy="3435278"/>
          </a:xfrm>
        </p:grpSpPr>
        <p:sp>
          <p:nvSpPr>
            <p:cNvPr id="33" name="Text Placeholder 10">
              <a:extLst>
                <a:ext uri="{FF2B5EF4-FFF2-40B4-BE49-F238E27FC236}">
                  <a16:creationId xmlns:a16="http://schemas.microsoft.com/office/drawing/2014/main" id="{CADBAFAB-2AC7-4F38-A9C7-5AF947E59420}"/>
                </a:ext>
              </a:extLst>
            </p:cNvPr>
            <p:cNvSpPr txBox="1">
              <a:spLocks/>
            </p:cNvSpPr>
            <p:nvPr/>
          </p:nvSpPr>
          <p:spPr>
            <a:xfrm>
              <a:off x="586390" y="4931217"/>
              <a:ext cx="11018519" cy="1575531"/>
            </a:xfrm>
            <a:prstGeom prst="rect">
              <a:avLst/>
            </a:prstGeom>
            <a:solidFill>
              <a:schemeClr val="bg1"/>
            </a:solidFill>
            <a:effectLst>
              <a:outerShdw blurRad="50800" dist="38100" dir="8100000" algn="tr" rotWithShape="0">
                <a:prstClr val="black">
                  <a:alpha val="40000"/>
                </a:prstClr>
              </a:outerShdw>
            </a:effectLst>
          </p:spPr>
          <p:txBody>
            <a:bodyPr vert="horz" wrap="square" lIns="182880" tIns="146304" rIns="182880" bIns="146304"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3" name="Picture 122">
              <a:extLst>
                <a:ext uri="{FF2B5EF4-FFF2-40B4-BE49-F238E27FC236}">
                  <a16:creationId xmlns:a16="http://schemas.microsoft.com/office/drawing/2014/main" id="{675E6D72-B8B7-4C7F-B930-40AC4F3CB0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6300" y="5134385"/>
              <a:ext cx="2026630" cy="1372363"/>
            </a:xfrm>
            <a:prstGeom prst="rect">
              <a:avLst/>
            </a:prstGeom>
          </p:spPr>
        </p:pic>
        <p:pic>
          <p:nvPicPr>
            <p:cNvPr id="124" name="Picture 123">
              <a:extLst>
                <a:ext uri="{FF2B5EF4-FFF2-40B4-BE49-F238E27FC236}">
                  <a16:creationId xmlns:a16="http://schemas.microsoft.com/office/drawing/2014/main" id="{024C09F0-025C-4004-8EB3-4513BC30402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0366" y="5175042"/>
              <a:ext cx="1619242" cy="442053"/>
            </a:xfrm>
            <a:prstGeom prst="rect">
              <a:avLst/>
            </a:prstGeom>
          </p:spPr>
        </p:pic>
        <p:pic>
          <p:nvPicPr>
            <p:cNvPr id="126" name="Picture 125">
              <a:extLst>
                <a:ext uri="{FF2B5EF4-FFF2-40B4-BE49-F238E27FC236}">
                  <a16:creationId xmlns:a16="http://schemas.microsoft.com/office/drawing/2014/main" id="{4DABEF9B-5EB1-41B4-B5B6-E91DF12458B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3052" y="5348589"/>
              <a:ext cx="1689667" cy="341930"/>
            </a:xfrm>
            <a:prstGeom prst="rect">
              <a:avLst/>
            </a:prstGeom>
          </p:spPr>
        </p:pic>
        <p:pic>
          <p:nvPicPr>
            <p:cNvPr id="128" name="Picture 127">
              <a:extLst>
                <a:ext uri="{FF2B5EF4-FFF2-40B4-BE49-F238E27FC236}">
                  <a16:creationId xmlns:a16="http://schemas.microsoft.com/office/drawing/2014/main" id="{DB313945-0E37-4306-A61B-8D6DA3B425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55033" y="3071470"/>
              <a:ext cx="1413419" cy="410834"/>
            </a:xfrm>
            <a:prstGeom prst="rect">
              <a:avLst/>
            </a:prstGeom>
          </p:spPr>
        </p:pic>
        <p:sp>
          <p:nvSpPr>
            <p:cNvPr id="36" name="Text Placeholder 10">
              <a:extLst>
                <a:ext uri="{FF2B5EF4-FFF2-40B4-BE49-F238E27FC236}">
                  <a16:creationId xmlns:a16="http://schemas.microsoft.com/office/drawing/2014/main" id="{28FD1EE7-F3D4-48DF-B76C-397C2B654691}"/>
                </a:ext>
              </a:extLst>
            </p:cNvPr>
            <p:cNvSpPr txBox="1">
              <a:spLocks/>
            </p:cNvSpPr>
            <p:nvPr/>
          </p:nvSpPr>
          <p:spPr>
            <a:xfrm>
              <a:off x="586390" y="4931217"/>
              <a:ext cx="615553" cy="1575531"/>
            </a:xfrm>
            <a:prstGeom prst="rect">
              <a:avLst/>
            </a:prstGeom>
            <a:solidFill>
              <a:schemeClr val="accent1"/>
            </a:solidFill>
            <a:effectLst/>
          </p:spPr>
          <p:txBody>
            <a:bodyPr vert="vert270" wrap="square" lIns="182880" tIns="146304" rIns="182880" bIns="146304"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Semilight" panose="020B0402040204020203" pitchFamily="34" charset="0"/>
                </a:rPr>
                <a:t>Coming soon</a:t>
              </a:r>
            </a:p>
          </p:txBody>
        </p:sp>
      </p:grpSp>
      <p:pic>
        <p:nvPicPr>
          <p:cNvPr id="23" name="Picture 22">
            <a:extLst>
              <a:ext uri="{FF2B5EF4-FFF2-40B4-BE49-F238E27FC236}">
                <a16:creationId xmlns:a16="http://schemas.microsoft.com/office/drawing/2014/main" id="{9307A2C7-9E68-4195-92C6-8766BBA69B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5253" y="4990130"/>
            <a:ext cx="1619243" cy="575731"/>
          </a:xfrm>
          <a:prstGeom prst="rect">
            <a:avLst/>
          </a:prstGeom>
        </p:spPr>
      </p:pic>
    </p:spTree>
    <p:extLst>
      <p:ext uri="{BB962C8B-B14F-4D97-AF65-F5344CB8AC3E}">
        <p14:creationId xmlns:p14="http://schemas.microsoft.com/office/powerpoint/2010/main" val="10632925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770373" cy="669065"/>
            <a:chOff x="2050458" y="1804059"/>
            <a:chExt cx="1770373"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55" name="TextBox 54">
              <a:extLst>
                <a:ext uri="{FF2B5EF4-FFF2-40B4-BE49-F238E27FC236}">
                  <a16:creationId xmlns:a16="http://schemas.microsoft.com/office/drawing/2014/main" id="{B72C4614-294B-41B8-8376-4A99DEA10DA6}"/>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2DA737C-ED21-4B51-AF12-BDDAA48306B2}"/>
                </a:ext>
              </a:extLst>
            </p:cNvPr>
            <p:cNvSpPr/>
            <p:nvPr/>
          </p:nvSpPr>
          <p:spPr>
            <a:xfrm rot="2475568">
              <a:off x="3171806" y="1865699"/>
              <a:ext cx="575799" cy="2308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6468936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39589" y="375266"/>
            <a:ext cx="10061448" cy="553998"/>
          </a:xfrm>
        </p:spPr>
        <p:txBody>
          <a:bodyPr/>
          <a:lstStyle/>
          <a:p>
            <a:r>
              <a:rPr lang="en-US"/>
              <a:t>Building for global scale</a:t>
            </a:r>
          </a:p>
        </p:txBody>
      </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79969" y="1275600"/>
            <a:ext cx="3507241"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applications</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97468" y="1783930"/>
            <a:ext cx="4297929" cy="104009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global reliability and performance with cross-region and zonal redundancy.</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6629017" y="1305108"/>
            <a:ext cx="4983014" cy="541229"/>
          </a:xfrm>
          <a:prstGeom prst="rect">
            <a:avLst/>
          </a:prstGeom>
        </p:spPr>
        <p:txBody>
          <a:bodyPr anchor="t">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Streaming, Gaming &amp; Cross premises</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6682028" y="1846337"/>
            <a:ext cx="5185578" cy="1077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Maximize availability of non http workloads globally OR m</a:t>
            </a:r>
            <a:r>
              <a:rPr kumimoji="0" lang="en-US" sz="17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igrate</a:t>
            </a: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the cloud across regional and on-prem resources for all protocols</a:t>
            </a:r>
          </a:p>
        </p:txBody>
      </p:sp>
      <p:grpSp>
        <p:nvGrpSpPr>
          <p:cNvPr id="67" name="Group 66">
            <a:extLst>
              <a:ext uri="{FF2B5EF4-FFF2-40B4-BE49-F238E27FC236}">
                <a16:creationId xmlns:a16="http://schemas.microsoft.com/office/drawing/2014/main" id="{8D9C4D5C-FD38-4361-A19D-C116ABEB0AEF}"/>
              </a:ext>
            </a:extLst>
          </p:cNvPr>
          <p:cNvGrpSpPr/>
          <p:nvPr/>
        </p:nvGrpSpPr>
        <p:grpSpPr>
          <a:xfrm>
            <a:off x="2083336" y="4130965"/>
            <a:ext cx="1931173" cy="611874"/>
            <a:chOff x="4961420" y="1743825"/>
            <a:chExt cx="1161284" cy="669065"/>
          </a:xfrm>
        </p:grpSpPr>
        <p:sp>
          <p:nvSpPr>
            <p:cNvPr id="68" name="Rectangle: Rounded Corners 67">
              <a:extLst>
                <a:ext uri="{FF2B5EF4-FFF2-40B4-BE49-F238E27FC236}">
                  <a16:creationId xmlns:a16="http://schemas.microsoft.com/office/drawing/2014/main" id="{98E1D8AA-4E8D-403C-A0E4-7435EC4E4C81}"/>
                </a:ext>
              </a:extLst>
            </p:cNvPr>
            <p:cNvSpPr/>
            <p:nvPr/>
          </p:nvSpPr>
          <p:spPr>
            <a:xfrm>
              <a:off x="4961420" y="1743825"/>
              <a:ext cx="1161284"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175BC85D-D051-43F4-9BF0-D44FFF86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0499" y="1885514"/>
              <a:ext cx="241912" cy="415803"/>
            </a:xfrm>
            <a:prstGeom prst="rect">
              <a:avLst/>
            </a:prstGeom>
          </p:spPr>
        </p:pic>
        <p:sp>
          <p:nvSpPr>
            <p:cNvPr id="71" name="TextBox 70">
              <a:extLst>
                <a:ext uri="{FF2B5EF4-FFF2-40B4-BE49-F238E27FC236}">
                  <a16:creationId xmlns:a16="http://schemas.microsoft.com/office/drawing/2014/main" id="{F1A43738-52CE-4376-874A-2B0B32A075AC}"/>
                </a:ext>
              </a:extLst>
            </p:cNvPr>
            <p:cNvSpPr txBox="1"/>
            <p:nvPr/>
          </p:nvSpPr>
          <p:spPr>
            <a:xfrm>
              <a:off x="5384517" y="1862583"/>
              <a:ext cx="59541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72" name="Group 71">
            <a:extLst>
              <a:ext uri="{FF2B5EF4-FFF2-40B4-BE49-F238E27FC236}">
                <a16:creationId xmlns:a16="http://schemas.microsoft.com/office/drawing/2014/main" id="{8A4F0DA0-52BE-46AC-8818-CFEE5B1846D5}"/>
              </a:ext>
            </a:extLst>
          </p:cNvPr>
          <p:cNvGrpSpPr/>
          <p:nvPr/>
        </p:nvGrpSpPr>
        <p:grpSpPr>
          <a:xfrm>
            <a:off x="2268840" y="2993544"/>
            <a:ext cx="1621946" cy="611874"/>
            <a:chOff x="2050458" y="1804059"/>
            <a:chExt cx="1773548" cy="669065"/>
          </a:xfrm>
        </p:grpSpPr>
        <p:sp>
          <p:nvSpPr>
            <p:cNvPr id="73" name="Rectangle: Rounded Corners 72">
              <a:extLst>
                <a:ext uri="{FF2B5EF4-FFF2-40B4-BE49-F238E27FC236}">
                  <a16:creationId xmlns:a16="http://schemas.microsoft.com/office/drawing/2014/main" id="{68EC0DA7-59B6-4F79-A85C-404F6430740A}"/>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74" name="Graphic 73">
              <a:extLst>
                <a:ext uri="{FF2B5EF4-FFF2-40B4-BE49-F238E27FC236}">
                  <a16:creationId xmlns:a16="http://schemas.microsoft.com/office/drawing/2014/main" id="{B0BEC772-86A3-432C-9592-9CF1175061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0431" y="1985766"/>
              <a:ext cx="348570" cy="348570"/>
            </a:xfrm>
            <a:prstGeom prst="rect">
              <a:avLst/>
            </a:prstGeom>
          </p:spPr>
        </p:pic>
        <p:sp>
          <p:nvSpPr>
            <p:cNvPr id="75" name="TextBox 74">
              <a:extLst>
                <a:ext uri="{FF2B5EF4-FFF2-40B4-BE49-F238E27FC236}">
                  <a16:creationId xmlns:a16="http://schemas.microsoft.com/office/drawing/2014/main" id="{30E1A40D-FE05-4A28-86B3-4216B5880BA1}"/>
                </a:ext>
              </a:extLst>
            </p:cNvPr>
            <p:cNvSpPr txBox="1"/>
            <p:nvPr/>
          </p:nvSpPr>
          <p:spPr>
            <a:xfrm>
              <a:off x="2554423" y="2012110"/>
              <a:ext cx="1087868" cy="2860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76" name="TextBox 75">
              <a:extLst>
                <a:ext uri="{FF2B5EF4-FFF2-40B4-BE49-F238E27FC236}">
                  <a16:creationId xmlns:a16="http://schemas.microsoft.com/office/drawing/2014/main" id="{02219746-3FD3-4FAF-8F12-E6F5C90DBDD1}"/>
                </a:ext>
              </a:extLst>
            </p:cNvPr>
            <p:cNvSpPr txBox="1"/>
            <p:nvPr/>
          </p:nvSpPr>
          <p:spPr>
            <a:xfrm rot="2525463">
              <a:off x="3095121"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solidFill>
              <a:srgbClr val="7030A0"/>
            </a:solid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6C3BECAC-4B83-4143-B407-ADC846AF3AA5}"/>
                </a:ext>
              </a:extLst>
            </p:cNvPr>
            <p:cNvSpPr/>
            <p:nvPr/>
          </p:nvSpPr>
          <p:spPr>
            <a:xfrm rot="2475568">
              <a:off x="3184435" y="1869675"/>
              <a:ext cx="582292" cy="235581"/>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Preview</a:t>
              </a:r>
            </a:p>
          </p:txBody>
        </p:sp>
      </p:grpSp>
      <p:grpSp>
        <p:nvGrpSpPr>
          <p:cNvPr id="78" name="Group 77">
            <a:extLst>
              <a:ext uri="{FF2B5EF4-FFF2-40B4-BE49-F238E27FC236}">
                <a16:creationId xmlns:a16="http://schemas.microsoft.com/office/drawing/2014/main" id="{B0CCEE3E-16E2-4C89-92CB-2C5B629750CE}"/>
              </a:ext>
            </a:extLst>
          </p:cNvPr>
          <p:cNvGrpSpPr/>
          <p:nvPr/>
        </p:nvGrpSpPr>
        <p:grpSpPr>
          <a:xfrm>
            <a:off x="2310131" y="5641888"/>
            <a:ext cx="1459951" cy="611874"/>
            <a:chOff x="4147637" y="898596"/>
            <a:chExt cx="1596411" cy="669065"/>
          </a:xfrm>
        </p:grpSpPr>
        <p:sp>
          <p:nvSpPr>
            <p:cNvPr id="79" name="Rectangle: Rounded Corners 78">
              <a:extLst>
                <a:ext uri="{FF2B5EF4-FFF2-40B4-BE49-F238E27FC236}">
                  <a16:creationId xmlns:a16="http://schemas.microsoft.com/office/drawing/2014/main" id="{EBF79F08-6FCF-4AFB-81E3-95ADAA0220A3}"/>
                </a:ext>
              </a:extLst>
            </p:cNvPr>
            <p:cNvSpPr/>
            <p:nvPr/>
          </p:nvSpPr>
          <p:spPr>
            <a:xfrm>
              <a:off x="4147637" y="898596"/>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C3DF7B-19C3-44D1-9D20-8647CC2BAF9A}"/>
                </a:ext>
              </a:extLst>
            </p:cNvPr>
            <p:cNvSpPr txBox="1"/>
            <p:nvPr/>
          </p:nvSpPr>
          <p:spPr>
            <a:xfrm>
              <a:off x="4601451" y="1022311"/>
              <a:ext cx="1109991"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Internal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81" name="Picture 2" descr="Image result for standard load balancer icon">
              <a:extLst>
                <a:ext uri="{FF2B5EF4-FFF2-40B4-BE49-F238E27FC236}">
                  <a16:creationId xmlns:a16="http://schemas.microsoft.com/office/drawing/2014/main" id="{C065EEFF-372A-40EF-A56B-E498ACE781B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5" y="1019246"/>
              <a:ext cx="456174" cy="422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403922C6-92B7-494C-A7BB-B143C6385F3A}"/>
              </a:ext>
            </a:extLst>
          </p:cNvPr>
          <p:cNvSpPr txBox="1"/>
          <p:nvPr/>
        </p:nvSpPr>
        <p:spPr>
          <a:xfrm>
            <a:off x="2354679" y="4791568"/>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99" name="TextBox 98">
            <a:extLst>
              <a:ext uri="{FF2B5EF4-FFF2-40B4-BE49-F238E27FC236}">
                <a16:creationId xmlns:a16="http://schemas.microsoft.com/office/drawing/2014/main" id="{9E4D563A-9FE4-4C18-8429-1A0854336D86}"/>
              </a:ext>
            </a:extLst>
          </p:cNvPr>
          <p:cNvSpPr txBox="1"/>
          <p:nvPr/>
        </p:nvSpPr>
        <p:spPr>
          <a:xfrm>
            <a:off x="2242536" y="3654702"/>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grpSp>
        <p:nvGrpSpPr>
          <p:cNvPr id="100" name="Group 99">
            <a:extLst>
              <a:ext uri="{FF2B5EF4-FFF2-40B4-BE49-F238E27FC236}">
                <a16:creationId xmlns:a16="http://schemas.microsoft.com/office/drawing/2014/main" id="{08BD61F0-5316-45EA-9FE9-C2E12FA38F47}"/>
              </a:ext>
            </a:extLst>
          </p:cNvPr>
          <p:cNvGrpSpPr/>
          <p:nvPr/>
        </p:nvGrpSpPr>
        <p:grpSpPr>
          <a:xfrm>
            <a:off x="8002899" y="4665315"/>
            <a:ext cx="1589067" cy="611873"/>
            <a:chOff x="4147638" y="1008582"/>
            <a:chExt cx="1737595" cy="669065"/>
          </a:xfrm>
        </p:grpSpPr>
        <p:sp>
          <p:nvSpPr>
            <p:cNvPr id="101" name="Rectangle: Rounded Corners 100">
              <a:extLst>
                <a:ext uri="{FF2B5EF4-FFF2-40B4-BE49-F238E27FC236}">
                  <a16:creationId xmlns:a16="http://schemas.microsoft.com/office/drawing/2014/main" id="{686C0DD1-4B96-45C1-AE94-742167060624}"/>
                </a:ext>
              </a:extLst>
            </p:cNvPr>
            <p:cNvSpPr/>
            <p:nvPr/>
          </p:nvSpPr>
          <p:spPr>
            <a:xfrm>
              <a:off x="4147638" y="1008582"/>
              <a:ext cx="1737595"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0D17B0D-E724-4B7C-B79E-D0A4A98F2104}"/>
                </a:ext>
              </a:extLst>
            </p:cNvPr>
            <p:cNvSpPr txBox="1"/>
            <p:nvPr/>
          </p:nvSpPr>
          <p:spPr>
            <a:xfrm>
              <a:off x="4634057" y="1193399"/>
              <a:ext cx="1168314" cy="28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endParaRPr kumimoji="0" lang="en-US" sz="10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103" name="Picture 2" descr="Image result for standard load balancer icon">
              <a:extLst>
                <a:ext uri="{FF2B5EF4-FFF2-40B4-BE49-F238E27FC236}">
                  <a16:creationId xmlns:a16="http://schemas.microsoft.com/office/drawing/2014/main" id="{D42A413E-697F-422E-B38B-96F964A10CC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10981"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9756FFCC-FF9A-4F2A-813B-990E91001933}"/>
              </a:ext>
            </a:extLst>
          </p:cNvPr>
          <p:cNvGrpSpPr/>
          <p:nvPr/>
        </p:nvGrpSpPr>
        <p:grpSpPr>
          <a:xfrm>
            <a:off x="9460021" y="3383619"/>
            <a:ext cx="1459951" cy="591418"/>
            <a:chOff x="2812458" y="2809781"/>
            <a:chExt cx="1596411" cy="646697"/>
          </a:xfrm>
        </p:grpSpPr>
        <p:sp>
          <p:nvSpPr>
            <p:cNvPr id="105" name="Rectangle: Rounded Corners 104">
              <a:extLst>
                <a:ext uri="{FF2B5EF4-FFF2-40B4-BE49-F238E27FC236}">
                  <a16:creationId xmlns:a16="http://schemas.microsoft.com/office/drawing/2014/main" id="{732491E4-D963-4ABD-A84D-C67A1E8F9F67}"/>
                </a:ext>
              </a:extLst>
            </p:cNvPr>
            <p:cNvSpPr/>
            <p:nvPr/>
          </p:nvSpPr>
          <p:spPr>
            <a:xfrm>
              <a:off x="2812458" y="2809781"/>
              <a:ext cx="1596411" cy="646697"/>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06" name="Picture 2" descr="Image result for azure traffic manager logo">
              <a:extLst>
                <a:ext uri="{FF2B5EF4-FFF2-40B4-BE49-F238E27FC236}">
                  <a16:creationId xmlns:a16="http://schemas.microsoft.com/office/drawing/2014/main" id="{5EA83B74-C687-446A-9E8A-67B89794F47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F06D04F0-EA8F-4CB5-8A2A-1687CD7DB777}"/>
                </a:ext>
              </a:extLst>
            </p:cNvPr>
            <p:cNvSpPr txBox="1"/>
            <p:nvPr/>
          </p:nvSpPr>
          <p:spPr>
            <a:xfrm>
              <a:off x="3321001" y="2891111"/>
              <a:ext cx="1087868" cy="47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108" name="TextBox 107">
            <a:extLst>
              <a:ext uri="{FF2B5EF4-FFF2-40B4-BE49-F238E27FC236}">
                <a16:creationId xmlns:a16="http://schemas.microsoft.com/office/drawing/2014/main" id="{FA2A78B7-D4C1-44BA-B499-10E7DDE06783}"/>
              </a:ext>
            </a:extLst>
          </p:cNvPr>
          <p:cNvSpPr txBox="1"/>
          <p:nvPr/>
        </p:nvSpPr>
        <p:spPr>
          <a:xfrm>
            <a:off x="9403783" y="4060020"/>
            <a:ext cx="145576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t>
            </a:r>
          </a:p>
        </p:txBody>
      </p:sp>
      <p:sp>
        <p:nvSpPr>
          <p:cNvPr id="4" name="Rectangle 3">
            <a:extLst>
              <a:ext uri="{FF2B5EF4-FFF2-40B4-BE49-F238E27FC236}">
                <a16:creationId xmlns:a16="http://schemas.microsoft.com/office/drawing/2014/main" id="{FAB67EA2-7424-4C9A-AFB0-459BDD98FC97}"/>
              </a:ext>
            </a:extLst>
          </p:cNvPr>
          <p:cNvSpPr/>
          <p:nvPr/>
        </p:nvSpPr>
        <p:spPr>
          <a:xfrm>
            <a:off x="559151" y="3097613"/>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Global</a:t>
            </a:r>
          </a:p>
        </p:txBody>
      </p:sp>
      <p:sp>
        <p:nvSpPr>
          <p:cNvPr id="114" name="Rectangle 113">
            <a:extLst>
              <a:ext uri="{FF2B5EF4-FFF2-40B4-BE49-F238E27FC236}">
                <a16:creationId xmlns:a16="http://schemas.microsoft.com/office/drawing/2014/main" id="{67310CD6-E403-4CA4-B6FB-514C2F782111}"/>
              </a:ext>
            </a:extLst>
          </p:cNvPr>
          <p:cNvSpPr/>
          <p:nvPr/>
        </p:nvSpPr>
        <p:spPr>
          <a:xfrm>
            <a:off x="571979" y="4191083"/>
            <a:ext cx="969240"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Regional</a:t>
            </a:r>
          </a:p>
        </p:txBody>
      </p:sp>
      <p:sp>
        <p:nvSpPr>
          <p:cNvPr id="115" name="Rectangle 114">
            <a:extLst>
              <a:ext uri="{FF2B5EF4-FFF2-40B4-BE49-F238E27FC236}">
                <a16:creationId xmlns:a16="http://schemas.microsoft.com/office/drawing/2014/main" id="{DE51CFA2-185C-44E3-9DC7-949BAA61460C}"/>
              </a:ext>
            </a:extLst>
          </p:cNvPr>
          <p:cNvSpPr/>
          <p:nvPr/>
        </p:nvSpPr>
        <p:spPr>
          <a:xfrm>
            <a:off x="541274" y="5022644"/>
            <a:ext cx="870367" cy="33855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Internal</a:t>
            </a:r>
          </a:p>
        </p:txBody>
      </p:sp>
      <p:sp>
        <p:nvSpPr>
          <p:cNvPr id="116" name="Rectangle 115">
            <a:extLst>
              <a:ext uri="{FF2B5EF4-FFF2-40B4-BE49-F238E27FC236}">
                <a16:creationId xmlns:a16="http://schemas.microsoft.com/office/drawing/2014/main" id="{2796ED5C-AA8F-4141-ADBC-DDABCE05FC84}"/>
              </a:ext>
            </a:extLst>
          </p:cNvPr>
          <p:cNvSpPr/>
          <p:nvPr/>
        </p:nvSpPr>
        <p:spPr>
          <a:xfrm>
            <a:off x="6852504" y="3422611"/>
            <a:ext cx="768642" cy="33776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Global</a:t>
            </a:r>
          </a:p>
        </p:txBody>
      </p:sp>
      <p:sp>
        <p:nvSpPr>
          <p:cNvPr id="117" name="Rectangle 116">
            <a:extLst>
              <a:ext uri="{FF2B5EF4-FFF2-40B4-BE49-F238E27FC236}">
                <a16:creationId xmlns:a16="http://schemas.microsoft.com/office/drawing/2014/main" id="{2CBA9DD7-00A2-4D18-83E5-2E10F16749E3}"/>
              </a:ext>
            </a:extLst>
          </p:cNvPr>
          <p:cNvSpPr/>
          <p:nvPr/>
        </p:nvSpPr>
        <p:spPr>
          <a:xfrm>
            <a:off x="6502671" y="4594429"/>
            <a:ext cx="1089978"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Regional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&amp; Internal</a:t>
            </a:r>
          </a:p>
        </p:txBody>
      </p:sp>
      <p:sp>
        <p:nvSpPr>
          <p:cNvPr id="121" name="Rectangle: Rounded Corners 120">
            <a:extLst>
              <a:ext uri="{FF2B5EF4-FFF2-40B4-BE49-F238E27FC236}">
                <a16:creationId xmlns:a16="http://schemas.microsoft.com/office/drawing/2014/main" id="{29274B73-098A-4A2C-A90B-9965FB304B84}"/>
              </a:ext>
            </a:extLst>
          </p:cNvPr>
          <p:cNvSpPr/>
          <p:nvPr/>
        </p:nvSpPr>
        <p:spPr>
          <a:xfrm>
            <a:off x="10848047" y="4606251"/>
            <a:ext cx="768643" cy="1396504"/>
          </a:xfrm>
          <a:prstGeom prst="roundRect">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Rounded Corners 121">
            <a:extLst>
              <a:ext uri="{FF2B5EF4-FFF2-40B4-BE49-F238E27FC236}">
                <a16:creationId xmlns:a16="http://schemas.microsoft.com/office/drawing/2014/main" id="{E2C10FE8-4690-45B2-9BFA-302D9412C358}"/>
              </a:ext>
            </a:extLst>
          </p:cNvPr>
          <p:cNvSpPr/>
          <p:nvPr/>
        </p:nvSpPr>
        <p:spPr>
          <a:xfrm>
            <a:off x="7943983" y="4597711"/>
            <a:ext cx="1741665" cy="1396504"/>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73C47930-A84F-4F45-8DD6-3CC3A3B7BBD9}"/>
              </a:ext>
            </a:extLst>
          </p:cNvPr>
          <p:cNvSpPr/>
          <p:nvPr/>
        </p:nvSpPr>
        <p:spPr>
          <a:xfrm>
            <a:off x="2184517" y="5576959"/>
            <a:ext cx="1700490" cy="1185348"/>
          </a:xfrm>
          <a:prstGeom prst="roundRect">
            <a:avLst>
              <a:gd name="adj" fmla="val 8650"/>
            </a:avLst>
          </a:prstGeom>
          <a:noFill/>
          <a:ln w="1905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3A9FFB9-13A1-46D6-898C-FC724828E128}"/>
              </a:ext>
            </a:extLst>
          </p:cNvPr>
          <p:cNvSpPr/>
          <p:nvPr/>
        </p:nvSpPr>
        <p:spPr>
          <a:xfrm>
            <a:off x="10826086" y="4590017"/>
            <a:ext cx="81650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On Prem</a:t>
            </a:r>
          </a:p>
        </p:txBody>
      </p:sp>
      <p:pic>
        <p:nvPicPr>
          <p:cNvPr id="5" name="Picture 4">
            <a:extLst>
              <a:ext uri="{FF2B5EF4-FFF2-40B4-BE49-F238E27FC236}">
                <a16:creationId xmlns:a16="http://schemas.microsoft.com/office/drawing/2014/main" id="{83DDB79F-D918-4CCF-B5E9-31DFD0A4DF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43910" y="5425655"/>
            <a:ext cx="573721" cy="436271"/>
          </a:xfrm>
          <a:prstGeom prst="rect">
            <a:avLst/>
          </a:prstGeom>
        </p:spPr>
      </p:pic>
      <p:pic>
        <p:nvPicPr>
          <p:cNvPr id="125" name="Picture 124">
            <a:extLst>
              <a:ext uri="{FF2B5EF4-FFF2-40B4-BE49-F238E27FC236}">
                <a16:creationId xmlns:a16="http://schemas.microsoft.com/office/drawing/2014/main" id="{30DB1C4D-2DB6-4146-A798-0EE6D6595F8F}"/>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588397" y="6374912"/>
            <a:ext cx="327157" cy="327157"/>
          </a:xfrm>
          <a:prstGeom prst="rect">
            <a:avLst/>
          </a:prstGeom>
        </p:spPr>
      </p:pic>
      <p:pic>
        <p:nvPicPr>
          <p:cNvPr id="126" name="Picture 125">
            <a:extLst>
              <a:ext uri="{FF2B5EF4-FFF2-40B4-BE49-F238E27FC236}">
                <a16:creationId xmlns:a16="http://schemas.microsoft.com/office/drawing/2014/main" id="{C509615E-7E9B-42E8-AC24-9C0482FC832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15435" y="6368655"/>
            <a:ext cx="333902" cy="333902"/>
          </a:xfrm>
          <a:prstGeom prst="rect">
            <a:avLst/>
          </a:prstGeom>
        </p:spPr>
      </p:pic>
      <p:pic>
        <p:nvPicPr>
          <p:cNvPr id="127" name="Picture 126">
            <a:extLst>
              <a:ext uri="{FF2B5EF4-FFF2-40B4-BE49-F238E27FC236}">
                <a16:creationId xmlns:a16="http://schemas.microsoft.com/office/drawing/2014/main" id="{7DFA8E43-6C4B-4C99-AC18-E95A523095B6}"/>
              </a:ext>
            </a:extLst>
          </p:cNvPr>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0868" y="5460343"/>
            <a:ext cx="327157" cy="327157"/>
          </a:xfrm>
          <a:prstGeom prst="rect">
            <a:avLst/>
          </a:prstGeom>
        </p:spPr>
      </p:pic>
      <p:pic>
        <p:nvPicPr>
          <p:cNvPr id="128" name="Picture 127">
            <a:extLst>
              <a:ext uri="{FF2B5EF4-FFF2-40B4-BE49-F238E27FC236}">
                <a16:creationId xmlns:a16="http://schemas.microsoft.com/office/drawing/2014/main" id="{99B4DF6D-73EE-43BE-B0D3-B12943F4E519}"/>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917906" y="5454087"/>
            <a:ext cx="333902" cy="333902"/>
          </a:xfrm>
          <a:prstGeom prst="rect">
            <a:avLst/>
          </a:prstGeom>
        </p:spPr>
      </p:pic>
      <p:pic>
        <p:nvPicPr>
          <p:cNvPr id="7" name="Picture 6">
            <a:extLst>
              <a:ext uri="{FF2B5EF4-FFF2-40B4-BE49-F238E27FC236}">
                <a16:creationId xmlns:a16="http://schemas.microsoft.com/office/drawing/2014/main" id="{8DBE17CE-6B41-4664-B401-2BA9E2CF191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062988" y="4918045"/>
            <a:ext cx="350380" cy="350380"/>
          </a:xfrm>
          <a:prstGeom prst="rect">
            <a:avLst/>
          </a:prstGeom>
        </p:spPr>
      </p:pic>
      <p:pic>
        <p:nvPicPr>
          <p:cNvPr id="89" name="Picture 88">
            <a:extLst>
              <a:ext uri="{FF2B5EF4-FFF2-40B4-BE49-F238E27FC236}">
                <a16:creationId xmlns:a16="http://schemas.microsoft.com/office/drawing/2014/main" id="{365CF43E-FEA4-4175-B15D-F1B7D041FD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2182" y="5046420"/>
            <a:ext cx="268258" cy="268258"/>
          </a:xfrm>
          <a:prstGeom prst="rect">
            <a:avLst/>
          </a:prstGeom>
        </p:spPr>
      </p:pic>
      <p:pic>
        <p:nvPicPr>
          <p:cNvPr id="90" name="Picture 89">
            <a:extLst>
              <a:ext uri="{FF2B5EF4-FFF2-40B4-BE49-F238E27FC236}">
                <a16:creationId xmlns:a16="http://schemas.microsoft.com/office/drawing/2014/main" id="{B3F50811-2D1C-4EFB-B043-B65956869B2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96500" y="5056157"/>
            <a:ext cx="265123" cy="265123"/>
          </a:xfrm>
          <a:prstGeom prst="rect">
            <a:avLst/>
          </a:prstGeom>
        </p:spPr>
      </p:pic>
      <p:pic>
        <p:nvPicPr>
          <p:cNvPr id="91" name="Picture 90">
            <a:extLst>
              <a:ext uri="{FF2B5EF4-FFF2-40B4-BE49-F238E27FC236}">
                <a16:creationId xmlns:a16="http://schemas.microsoft.com/office/drawing/2014/main" id="{5FF2CCB5-44DD-49AC-B179-4D1CA0FEDB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25972" y="5046420"/>
            <a:ext cx="268258" cy="268258"/>
          </a:xfrm>
          <a:prstGeom prst="rect">
            <a:avLst/>
          </a:prstGeom>
        </p:spPr>
      </p:pic>
      <p:pic>
        <p:nvPicPr>
          <p:cNvPr id="92" name="Picture 14" descr="Image result for azure logic apps icon">
            <a:extLst>
              <a:ext uri="{FF2B5EF4-FFF2-40B4-BE49-F238E27FC236}">
                <a16:creationId xmlns:a16="http://schemas.microsoft.com/office/drawing/2014/main" id="{B6CFC5E5-728C-435F-B9AC-E93B12CA41B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08454" y="4996019"/>
            <a:ext cx="360871" cy="36087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9E81A676-2F0D-4070-A26E-ECB0623E6819}"/>
              </a:ext>
            </a:extLst>
          </p:cNvPr>
          <p:cNvSpPr txBox="1"/>
          <p:nvPr/>
        </p:nvSpPr>
        <p:spPr>
          <a:xfrm>
            <a:off x="2477011" y="5361462"/>
            <a:ext cx="639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Apps</a:t>
            </a:r>
          </a:p>
        </p:txBody>
      </p:sp>
      <p:sp>
        <p:nvSpPr>
          <p:cNvPr id="95" name="TextBox 94">
            <a:extLst>
              <a:ext uri="{FF2B5EF4-FFF2-40B4-BE49-F238E27FC236}">
                <a16:creationId xmlns:a16="http://schemas.microsoft.com/office/drawing/2014/main" id="{6FCB7BB1-9912-4B29-8DBC-DE1F8F365757}"/>
              </a:ext>
            </a:extLst>
          </p:cNvPr>
          <p:cNvSpPr txBox="1"/>
          <p:nvPr/>
        </p:nvSpPr>
        <p:spPr>
          <a:xfrm>
            <a:off x="4210396" y="5434073"/>
            <a:ext cx="527194"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C486D959-01B4-4A54-8DBB-496561935E44}"/>
              </a:ext>
            </a:extLst>
          </p:cNvPr>
          <p:cNvSpPr txBox="1"/>
          <p:nvPr/>
        </p:nvSpPr>
        <p:spPr>
          <a:xfrm>
            <a:off x="3157449" y="5358736"/>
            <a:ext cx="415417"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API Apps</a:t>
            </a:r>
          </a:p>
        </p:txBody>
      </p:sp>
      <p:sp>
        <p:nvSpPr>
          <p:cNvPr id="97" name="TextBox 96">
            <a:extLst>
              <a:ext uri="{FF2B5EF4-FFF2-40B4-BE49-F238E27FC236}">
                <a16:creationId xmlns:a16="http://schemas.microsoft.com/office/drawing/2014/main" id="{A2FCEE97-02CF-4C36-9C63-E66A44382480}"/>
              </a:ext>
            </a:extLst>
          </p:cNvPr>
          <p:cNvSpPr txBox="1"/>
          <p:nvPr/>
        </p:nvSpPr>
        <p:spPr>
          <a:xfrm>
            <a:off x="4736854" y="5340930"/>
            <a:ext cx="476833" cy="1532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Logic Apps</a:t>
            </a:r>
          </a:p>
        </p:txBody>
      </p:sp>
      <p:pic>
        <p:nvPicPr>
          <p:cNvPr id="8" name="Picture 7">
            <a:extLst>
              <a:ext uri="{FF2B5EF4-FFF2-40B4-BE49-F238E27FC236}">
                <a16:creationId xmlns:a16="http://schemas.microsoft.com/office/drawing/2014/main" id="{3746F9EF-DB0B-4B1A-A6C7-7F7E1F74232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41191" y="5068934"/>
            <a:ext cx="305730" cy="305730"/>
          </a:xfrm>
          <a:prstGeom prst="rect">
            <a:avLst/>
          </a:prstGeom>
        </p:spPr>
      </p:pic>
      <p:sp>
        <p:nvSpPr>
          <p:cNvPr id="88" name="TextBox 87">
            <a:extLst>
              <a:ext uri="{FF2B5EF4-FFF2-40B4-BE49-F238E27FC236}">
                <a16:creationId xmlns:a16="http://schemas.microsoft.com/office/drawing/2014/main" id="{AAFE4208-B221-44DE-9FDB-71F1FCA545C5}"/>
              </a:ext>
            </a:extLst>
          </p:cNvPr>
          <p:cNvSpPr txBox="1"/>
          <p:nvPr/>
        </p:nvSpPr>
        <p:spPr>
          <a:xfrm>
            <a:off x="3729165" y="5369937"/>
            <a:ext cx="435070" cy="15329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Functions</a:t>
            </a:r>
          </a:p>
        </p:txBody>
      </p:sp>
      <p:grpSp>
        <p:nvGrpSpPr>
          <p:cNvPr id="137" name="Group 136">
            <a:extLst>
              <a:ext uri="{FF2B5EF4-FFF2-40B4-BE49-F238E27FC236}">
                <a16:creationId xmlns:a16="http://schemas.microsoft.com/office/drawing/2014/main" id="{EB9B4268-615C-4887-BC38-676C1A2E11B4}"/>
              </a:ext>
            </a:extLst>
          </p:cNvPr>
          <p:cNvGrpSpPr/>
          <p:nvPr/>
        </p:nvGrpSpPr>
        <p:grpSpPr>
          <a:xfrm>
            <a:off x="316447" y="393496"/>
            <a:ext cx="612898" cy="506752"/>
            <a:chOff x="5002941" y="4585507"/>
            <a:chExt cx="609753" cy="504153"/>
          </a:xfrm>
        </p:grpSpPr>
        <p:sp>
          <p:nvSpPr>
            <p:cNvPr id="146" name="Freeform 19">
              <a:extLst>
                <a:ext uri="{FF2B5EF4-FFF2-40B4-BE49-F238E27FC236}">
                  <a16:creationId xmlns:a16="http://schemas.microsoft.com/office/drawing/2014/main" id="{A674175A-5392-472B-A131-CA3DBC084EA6}"/>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0">
              <a:extLst>
                <a:ext uri="{FF2B5EF4-FFF2-40B4-BE49-F238E27FC236}">
                  <a16:creationId xmlns:a16="http://schemas.microsoft.com/office/drawing/2014/main" id="{2CAE074E-27D8-4787-AF19-389E912B74D8}"/>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22">
              <a:extLst>
                <a:ext uri="{FF2B5EF4-FFF2-40B4-BE49-F238E27FC236}">
                  <a16:creationId xmlns:a16="http://schemas.microsoft.com/office/drawing/2014/main" id="{0694FC0A-22B8-4D0B-9D22-87ACBEF18820}"/>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3">
              <a:extLst>
                <a:ext uri="{FF2B5EF4-FFF2-40B4-BE49-F238E27FC236}">
                  <a16:creationId xmlns:a16="http://schemas.microsoft.com/office/drawing/2014/main" id="{C231D3DE-49E2-4D4D-8C9F-722AD4D2C24F}"/>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Line 24">
              <a:extLst>
                <a:ext uri="{FF2B5EF4-FFF2-40B4-BE49-F238E27FC236}">
                  <a16:creationId xmlns:a16="http://schemas.microsoft.com/office/drawing/2014/main" id="{B6E3FB52-A198-4EFF-B887-818A83ED2F8E}"/>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Line 25">
              <a:extLst>
                <a:ext uri="{FF2B5EF4-FFF2-40B4-BE49-F238E27FC236}">
                  <a16:creationId xmlns:a16="http://schemas.microsoft.com/office/drawing/2014/main" id="{3F6804AD-FFE3-4CD3-9CB6-BF86BBB391F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Line 26">
              <a:extLst>
                <a:ext uri="{FF2B5EF4-FFF2-40B4-BE49-F238E27FC236}">
                  <a16:creationId xmlns:a16="http://schemas.microsoft.com/office/drawing/2014/main" id="{426D98F9-CD31-4B72-BFF0-CD4834BEF641}"/>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5" name="Straight Connector 64">
            <a:extLst>
              <a:ext uri="{FF2B5EF4-FFF2-40B4-BE49-F238E27FC236}">
                <a16:creationId xmlns:a16="http://schemas.microsoft.com/office/drawing/2014/main" id="{62292805-2CEE-4C36-BB84-7A90F37883F5}"/>
              </a:ext>
            </a:extLst>
          </p:cNvPr>
          <p:cNvCxnSpPr>
            <a:cxnSpLocks/>
          </p:cNvCxnSpPr>
          <p:nvPr/>
        </p:nvCxnSpPr>
        <p:spPr>
          <a:xfrm>
            <a:off x="6487800" y="1977457"/>
            <a:ext cx="0" cy="4427253"/>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D576BB8-C3A4-4AA6-A523-27F1BACD486F}"/>
              </a:ext>
            </a:extLst>
          </p:cNvPr>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48406" y="5017312"/>
            <a:ext cx="333902" cy="333902"/>
          </a:xfrm>
          <a:prstGeom prst="rect">
            <a:avLst/>
          </a:prstGeom>
        </p:spPr>
      </p:pic>
      <p:sp>
        <p:nvSpPr>
          <p:cNvPr id="6" name="Right Brace 5">
            <a:extLst>
              <a:ext uri="{FF2B5EF4-FFF2-40B4-BE49-F238E27FC236}">
                <a16:creationId xmlns:a16="http://schemas.microsoft.com/office/drawing/2014/main" id="{E59E4E18-1B1F-46F8-A2B8-FDDB7F9B1516}"/>
              </a:ext>
            </a:extLst>
          </p:cNvPr>
          <p:cNvSpPr/>
          <p:nvPr/>
        </p:nvSpPr>
        <p:spPr>
          <a:xfrm>
            <a:off x="5140754" y="4290282"/>
            <a:ext cx="212259" cy="149457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A3C1B332-8EC1-4C88-A231-ABBD3583F7B1}"/>
              </a:ext>
            </a:extLst>
          </p:cNvPr>
          <p:cNvSpPr txBox="1"/>
          <p:nvPr/>
        </p:nvSpPr>
        <p:spPr>
          <a:xfrm>
            <a:off x="5549462" y="4807123"/>
            <a:ext cx="76783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Front End</a:t>
            </a:r>
          </a:p>
        </p:txBody>
      </p:sp>
      <p:sp>
        <p:nvSpPr>
          <p:cNvPr id="82" name="TextBox 81">
            <a:extLst>
              <a:ext uri="{FF2B5EF4-FFF2-40B4-BE49-F238E27FC236}">
                <a16:creationId xmlns:a16="http://schemas.microsoft.com/office/drawing/2014/main" id="{D2270F76-A4C0-40C8-8180-53945CF12C2A}"/>
              </a:ext>
            </a:extLst>
          </p:cNvPr>
          <p:cNvSpPr txBox="1"/>
          <p:nvPr/>
        </p:nvSpPr>
        <p:spPr>
          <a:xfrm>
            <a:off x="5512977" y="5963817"/>
            <a:ext cx="767839"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End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a:t>
            </a:r>
          </a:p>
        </p:txBody>
      </p:sp>
      <p:sp>
        <p:nvSpPr>
          <p:cNvPr id="83" name="Right Brace 82">
            <a:extLst>
              <a:ext uri="{FF2B5EF4-FFF2-40B4-BE49-F238E27FC236}">
                <a16:creationId xmlns:a16="http://schemas.microsoft.com/office/drawing/2014/main" id="{15B3CC65-8593-415F-AA59-6ECF11512D66}"/>
              </a:ext>
            </a:extLst>
          </p:cNvPr>
          <p:cNvSpPr/>
          <p:nvPr/>
        </p:nvSpPr>
        <p:spPr>
          <a:xfrm>
            <a:off x="5156737" y="5848557"/>
            <a:ext cx="180292" cy="91374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35061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68608-A728-DA45-953C-67ABF4FC3EB5}"/>
              </a:ext>
            </a:extLst>
          </p:cNvPr>
          <p:cNvSpPr/>
          <p:nvPr/>
        </p:nvSpPr>
        <p:spPr bwMode="auto">
          <a:xfrm>
            <a:off x="6871062" y="1933302"/>
            <a:ext cx="5538651" cy="492469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8560B31-D477-49BD-BDFC-A00FD67BE5A3}"/>
              </a:ext>
            </a:extLst>
          </p:cNvPr>
          <p:cNvSpPr/>
          <p:nvPr/>
        </p:nvSpPr>
        <p:spPr bwMode="auto">
          <a:xfrm>
            <a:off x="7614292" y="2193407"/>
            <a:ext cx="4214500" cy="4508716"/>
          </a:xfrm>
          <a:custGeom>
            <a:avLst/>
            <a:gdLst>
              <a:gd name="connsiteX0" fmla="*/ 1970342 w 4214500"/>
              <a:gd name="connsiteY0" fmla="*/ 0 h 4508716"/>
              <a:gd name="connsiteX1" fmla="*/ 3044903 w 4214500"/>
              <a:gd name="connsiteY1" fmla="*/ 272089 h 4508716"/>
              <a:gd name="connsiteX2" fmla="*/ 3124715 w 4214500"/>
              <a:gd name="connsiteY2" fmla="*/ 320576 h 4508716"/>
              <a:gd name="connsiteX3" fmla="*/ 2252663 w 4214500"/>
              <a:gd name="connsiteY3" fmla="*/ 752475 h 4508716"/>
              <a:gd name="connsiteX4" fmla="*/ 2457450 w 4214500"/>
              <a:gd name="connsiteY4" fmla="*/ 1238250 h 4508716"/>
              <a:gd name="connsiteX5" fmla="*/ 2909888 w 4214500"/>
              <a:gd name="connsiteY5" fmla="*/ 1243013 h 4508716"/>
              <a:gd name="connsiteX6" fmla="*/ 2705100 w 4214500"/>
              <a:gd name="connsiteY6" fmla="*/ 1552575 h 4508716"/>
              <a:gd name="connsiteX7" fmla="*/ 2071688 w 4214500"/>
              <a:gd name="connsiteY7" fmla="*/ 1709738 h 4508716"/>
              <a:gd name="connsiteX8" fmla="*/ 1685925 w 4214500"/>
              <a:gd name="connsiteY8" fmla="*/ 2157413 h 4508716"/>
              <a:gd name="connsiteX9" fmla="*/ 1743075 w 4214500"/>
              <a:gd name="connsiteY9" fmla="*/ 2833688 h 4508716"/>
              <a:gd name="connsiteX10" fmla="*/ 2066925 w 4214500"/>
              <a:gd name="connsiteY10" fmla="*/ 2957513 h 4508716"/>
              <a:gd name="connsiteX11" fmla="*/ 2495550 w 4214500"/>
              <a:gd name="connsiteY11" fmla="*/ 2919413 h 4508716"/>
              <a:gd name="connsiteX12" fmla="*/ 2714625 w 4214500"/>
              <a:gd name="connsiteY12" fmla="*/ 3305175 h 4508716"/>
              <a:gd name="connsiteX13" fmla="*/ 2847975 w 4214500"/>
              <a:gd name="connsiteY13" fmla="*/ 4162425 h 4508716"/>
              <a:gd name="connsiteX14" fmla="*/ 3481388 w 4214500"/>
              <a:gd name="connsiteY14" fmla="*/ 3486150 h 4508716"/>
              <a:gd name="connsiteX15" fmla="*/ 3971925 w 4214500"/>
              <a:gd name="connsiteY15" fmla="*/ 2562225 h 4508716"/>
              <a:gd name="connsiteX16" fmla="*/ 3714750 w 4214500"/>
              <a:gd name="connsiteY16" fmla="*/ 2566988 h 4508716"/>
              <a:gd name="connsiteX17" fmla="*/ 3162300 w 4214500"/>
              <a:gd name="connsiteY17" fmla="*/ 1824038 h 4508716"/>
              <a:gd name="connsiteX18" fmla="*/ 3228975 w 4214500"/>
              <a:gd name="connsiteY18" fmla="*/ 1676400 h 4508716"/>
              <a:gd name="connsiteX19" fmla="*/ 3562350 w 4214500"/>
              <a:gd name="connsiteY19" fmla="*/ 1843088 h 4508716"/>
              <a:gd name="connsiteX20" fmla="*/ 3871913 w 4214500"/>
              <a:gd name="connsiteY20" fmla="*/ 2295525 h 4508716"/>
              <a:gd name="connsiteX21" fmla="*/ 3805238 w 4214500"/>
              <a:gd name="connsiteY21" fmla="*/ 2443163 h 4508716"/>
              <a:gd name="connsiteX22" fmla="*/ 4214500 w 4214500"/>
              <a:gd name="connsiteY22" fmla="*/ 2456365 h 4508716"/>
              <a:gd name="connsiteX23" fmla="*/ 4213061 w 4214500"/>
              <a:gd name="connsiteY23" fmla="*/ 2484853 h 4508716"/>
              <a:gd name="connsiteX24" fmla="*/ 1970342 w 4214500"/>
              <a:gd name="connsiteY24" fmla="*/ 4508716 h 4508716"/>
              <a:gd name="connsiteX25" fmla="*/ 1092844 w 4214500"/>
              <a:gd name="connsiteY25" fmla="*/ 4331557 h 4508716"/>
              <a:gd name="connsiteX26" fmla="*/ 928037 w 4214500"/>
              <a:gd name="connsiteY26" fmla="*/ 4252166 h 4508716"/>
              <a:gd name="connsiteX27" fmla="*/ 1100137 w 4214500"/>
              <a:gd name="connsiteY27" fmla="*/ 4062413 h 4508716"/>
              <a:gd name="connsiteX28" fmla="*/ 1052512 w 4214500"/>
              <a:gd name="connsiteY28" fmla="*/ 3690938 h 4508716"/>
              <a:gd name="connsiteX29" fmla="*/ 676275 w 4214500"/>
              <a:gd name="connsiteY29" fmla="*/ 3452813 h 4508716"/>
              <a:gd name="connsiteX30" fmla="*/ 276225 w 4214500"/>
              <a:gd name="connsiteY30" fmla="*/ 3338513 h 4508716"/>
              <a:gd name="connsiteX31" fmla="*/ 0 w 4214500"/>
              <a:gd name="connsiteY31" fmla="*/ 2947988 h 4508716"/>
              <a:gd name="connsiteX32" fmla="*/ 238125 w 4214500"/>
              <a:gd name="connsiteY32" fmla="*/ 2281238 h 4508716"/>
              <a:gd name="connsiteX33" fmla="*/ 533400 w 4214500"/>
              <a:gd name="connsiteY33" fmla="*/ 2271713 h 4508716"/>
              <a:gd name="connsiteX34" fmla="*/ 800100 w 4214500"/>
              <a:gd name="connsiteY34" fmla="*/ 2628901 h 4508716"/>
              <a:gd name="connsiteX35" fmla="*/ 1100137 w 4214500"/>
              <a:gd name="connsiteY35" fmla="*/ 2462213 h 4508716"/>
              <a:gd name="connsiteX36" fmla="*/ 981075 w 4214500"/>
              <a:gd name="connsiteY36" fmla="*/ 2100263 h 4508716"/>
              <a:gd name="connsiteX37" fmla="*/ 1104900 w 4214500"/>
              <a:gd name="connsiteY37" fmla="*/ 1647826 h 4508716"/>
              <a:gd name="connsiteX38" fmla="*/ 1685925 w 4214500"/>
              <a:gd name="connsiteY38" fmla="*/ 1081088 h 4508716"/>
              <a:gd name="connsiteX39" fmla="*/ 1328737 w 4214500"/>
              <a:gd name="connsiteY39" fmla="*/ 638176 h 4508716"/>
              <a:gd name="connsiteX40" fmla="*/ 1081087 w 4214500"/>
              <a:gd name="connsiteY40" fmla="*/ 928688 h 4508716"/>
              <a:gd name="connsiteX41" fmla="*/ 147090 w 4214500"/>
              <a:gd name="connsiteY41" fmla="*/ 932281 h 4508716"/>
              <a:gd name="connsiteX42" fmla="*/ 230770 w 4214500"/>
              <a:gd name="connsiteY42" fmla="*/ 820377 h 4508716"/>
              <a:gd name="connsiteX43" fmla="*/ 1970342 w 4214500"/>
              <a:gd name="connsiteY43" fmla="*/ 0 h 450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14500" h="4508716">
                <a:moveTo>
                  <a:pt x="1970342" y="0"/>
                </a:moveTo>
                <a:cubicBezTo>
                  <a:pt x="2359420" y="0"/>
                  <a:pt x="2725476" y="98565"/>
                  <a:pt x="3044903" y="272089"/>
                </a:cubicBezTo>
                <a:lnTo>
                  <a:pt x="3124715" y="320576"/>
                </a:lnTo>
                <a:lnTo>
                  <a:pt x="2252663" y="752475"/>
                </a:lnTo>
                <a:lnTo>
                  <a:pt x="2457450" y="1238250"/>
                </a:lnTo>
                <a:lnTo>
                  <a:pt x="2909888" y="1243013"/>
                </a:lnTo>
                <a:lnTo>
                  <a:pt x="2705100" y="1552575"/>
                </a:lnTo>
                <a:lnTo>
                  <a:pt x="2071688" y="1709738"/>
                </a:lnTo>
                <a:lnTo>
                  <a:pt x="1685925" y="2157413"/>
                </a:lnTo>
                <a:lnTo>
                  <a:pt x="1743075" y="2833688"/>
                </a:lnTo>
                <a:lnTo>
                  <a:pt x="2066925" y="2957513"/>
                </a:lnTo>
                <a:lnTo>
                  <a:pt x="2495550" y="2919413"/>
                </a:lnTo>
                <a:lnTo>
                  <a:pt x="2714625" y="3305175"/>
                </a:lnTo>
                <a:lnTo>
                  <a:pt x="2847975" y="4162425"/>
                </a:lnTo>
                <a:lnTo>
                  <a:pt x="3481388" y="3486150"/>
                </a:lnTo>
                <a:lnTo>
                  <a:pt x="3971925" y="2562225"/>
                </a:lnTo>
                <a:lnTo>
                  <a:pt x="3714750" y="2566988"/>
                </a:lnTo>
                <a:lnTo>
                  <a:pt x="3162300" y="1824038"/>
                </a:lnTo>
                <a:lnTo>
                  <a:pt x="3228975" y="1676400"/>
                </a:lnTo>
                <a:lnTo>
                  <a:pt x="3562350" y="1843088"/>
                </a:lnTo>
                <a:lnTo>
                  <a:pt x="3871913" y="2295525"/>
                </a:lnTo>
                <a:lnTo>
                  <a:pt x="3805238" y="2443163"/>
                </a:lnTo>
                <a:lnTo>
                  <a:pt x="4214500" y="2456365"/>
                </a:lnTo>
                <a:lnTo>
                  <a:pt x="4213061" y="2484853"/>
                </a:lnTo>
                <a:cubicBezTo>
                  <a:pt x="4097616" y="3621627"/>
                  <a:pt x="3137575" y="4508716"/>
                  <a:pt x="1970342" y="4508716"/>
                </a:cubicBezTo>
                <a:cubicBezTo>
                  <a:pt x="1659080" y="4508716"/>
                  <a:pt x="1362552" y="4445634"/>
                  <a:pt x="1092844" y="4331557"/>
                </a:cubicBezTo>
                <a:lnTo>
                  <a:pt x="928037" y="4252166"/>
                </a:lnTo>
                <a:lnTo>
                  <a:pt x="1100137" y="4062413"/>
                </a:lnTo>
                <a:lnTo>
                  <a:pt x="1052512" y="3690938"/>
                </a:lnTo>
                <a:lnTo>
                  <a:pt x="676275" y="3452813"/>
                </a:lnTo>
                <a:lnTo>
                  <a:pt x="276225" y="3338513"/>
                </a:lnTo>
                <a:lnTo>
                  <a:pt x="0" y="2947988"/>
                </a:lnTo>
                <a:lnTo>
                  <a:pt x="238125" y="2281238"/>
                </a:lnTo>
                <a:lnTo>
                  <a:pt x="533400" y="2271713"/>
                </a:lnTo>
                <a:lnTo>
                  <a:pt x="800100" y="2628901"/>
                </a:lnTo>
                <a:lnTo>
                  <a:pt x="1100137" y="2462213"/>
                </a:lnTo>
                <a:lnTo>
                  <a:pt x="981075" y="2100263"/>
                </a:lnTo>
                <a:lnTo>
                  <a:pt x="1104900" y="1647826"/>
                </a:lnTo>
                <a:lnTo>
                  <a:pt x="1685925" y="1081088"/>
                </a:lnTo>
                <a:lnTo>
                  <a:pt x="1328737" y="638176"/>
                </a:lnTo>
                <a:lnTo>
                  <a:pt x="1081087" y="928688"/>
                </a:lnTo>
                <a:lnTo>
                  <a:pt x="147090" y="932281"/>
                </a:lnTo>
                <a:lnTo>
                  <a:pt x="230770" y="820377"/>
                </a:lnTo>
                <a:cubicBezTo>
                  <a:pt x="644252" y="319352"/>
                  <a:pt x="1270003" y="0"/>
                  <a:pt x="1970342" y="0"/>
                </a:cubicBezTo>
                <a:close/>
              </a:path>
            </a:pathLst>
          </a:custGeom>
          <a:solidFill>
            <a:srgbClr val="C2C2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Graphic 5">
            <a:extLst>
              <a:ext uri="{FF2B5EF4-FFF2-40B4-BE49-F238E27FC236}">
                <a16:creationId xmlns:a16="http://schemas.microsoft.com/office/drawing/2014/main" id="{F13B215C-6EE2-4060-89CB-365DABB08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544" y="2177418"/>
            <a:ext cx="4520846" cy="4546828"/>
          </a:xfrm>
          <a:prstGeom prst="rect">
            <a:avLst/>
          </a:prstGeom>
        </p:spPr>
      </p:pic>
      <p:sp>
        <p:nvSpPr>
          <p:cNvPr id="109" name="people_4" title="Icon of a person">
            <a:extLst>
              <a:ext uri="{FF2B5EF4-FFF2-40B4-BE49-F238E27FC236}">
                <a16:creationId xmlns:a16="http://schemas.microsoft.com/office/drawing/2014/main" id="{5384A869-CCD2-4F63-B1A4-DC41C50A531C}"/>
              </a:ext>
            </a:extLst>
          </p:cNvPr>
          <p:cNvSpPr>
            <a:spLocks noChangeAspect="1" noEditPoints="1"/>
          </p:cNvSpPr>
          <p:nvPr/>
        </p:nvSpPr>
        <p:spPr bwMode="auto">
          <a:xfrm>
            <a:off x="10301301" y="3093589"/>
            <a:ext cx="268172" cy="2998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Arc 11">
            <a:extLst>
              <a:ext uri="{FF2B5EF4-FFF2-40B4-BE49-F238E27FC236}">
                <a16:creationId xmlns:a16="http://schemas.microsoft.com/office/drawing/2014/main" id="{68F0BD38-652C-4712-A218-993680E56746}"/>
              </a:ext>
            </a:extLst>
          </p:cNvPr>
          <p:cNvSpPr/>
          <p:nvPr/>
        </p:nvSpPr>
        <p:spPr>
          <a:xfrm rot="1750712">
            <a:off x="10203801" y="2372734"/>
            <a:ext cx="666334" cy="768635"/>
          </a:xfrm>
          <a:prstGeom prst="arc">
            <a:avLst>
              <a:gd name="adj1" fmla="val 7854967"/>
              <a:gd name="adj2" fmla="val 19123660"/>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Arc 111">
            <a:extLst>
              <a:ext uri="{FF2B5EF4-FFF2-40B4-BE49-F238E27FC236}">
                <a16:creationId xmlns:a16="http://schemas.microsoft.com/office/drawing/2014/main" id="{4191874A-AECE-42CF-95E5-736F213FC6FD}"/>
              </a:ext>
            </a:extLst>
          </p:cNvPr>
          <p:cNvSpPr/>
          <p:nvPr/>
        </p:nvSpPr>
        <p:spPr>
          <a:xfrm rot="4383228" flipH="1">
            <a:off x="8475775" y="2350792"/>
            <a:ext cx="1270747" cy="2085218"/>
          </a:xfrm>
          <a:prstGeom prst="arc">
            <a:avLst>
              <a:gd name="adj1" fmla="val 16734804"/>
              <a:gd name="adj2" fmla="val 3289176"/>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Arc 112">
            <a:extLst>
              <a:ext uri="{FF2B5EF4-FFF2-40B4-BE49-F238E27FC236}">
                <a16:creationId xmlns:a16="http://schemas.microsoft.com/office/drawing/2014/main" id="{1F26D49D-31C8-4D67-8101-9ADE7666235D}"/>
              </a:ext>
            </a:extLst>
          </p:cNvPr>
          <p:cNvSpPr/>
          <p:nvPr/>
        </p:nvSpPr>
        <p:spPr>
          <a:xfrm rot="5021410" flipH="1">
            <a:off x="8284517" y="3245956"/>
            <a:ext cx="2627146" cy="2323100"/>
          </a:xfrm>
          <a:prstGeom prst="arc">
            <a:avLst>
              <a:gd name="adj1" fmla="val 20250829"/>
              <a:gd name="adj2" fmla="val 3922804"/>
            </a:avLst>
          </a:prstGeom>
          <a:ln w="76200">
            <a:solidFill>
              <a:srgbClr val="0078D7"/>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3476035A-100C-4F1D-BA45-02F404C60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618" y="3164796"/>
            <a:ext cx="476250" cy="476250"/>
          </a:xfrm>
          <a:prstGeom prst="rect">
            <a:avLst/>
          </a:prstGeom>
        </p:spPr>
      </p:pic>
      <p:pic>
        <p:nvPicPr>
          <p:cNvPr id="32" name="Graphic 31">
            <a:extLst>
              <a:ext uri="{FF2B5EF4-FFF2-40B4-BE49-F238E27FC236}">
                <a16:creationId xmlns:a16="http://schemas.microsoft.com/office/drawing/2014/main" id="{B049A819-E442-4F62-9D1B-673DA528E1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378" y="3868964"/>
            <a:ext cx="1169178" cy="1169178"/>
          </a:xfrm>
          <a:prstGeom prst="rect">
            <a:avLst/>
          </a:prstGeom>
        </p:spPr>
      </p:pic>
      <p:pic>
        <p:nvPicPr>
          <p:cNvPr id="33" name="Graphic 32">
            <a:extLst>
              <a:ext uri="{FF2B5EF4-FFF2-40B4-BE49-F238E27FC236}">
                <a16:creationId xmlns:a16="http://schemas.microsoft.com/office/drawing/2014/main" id="{707BCE46-9FA0-4150-B51D-D0AE5DC2B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083" y="3971716"/>
            <a:ext cx="476250" cy="476250"/>
          </a:xfrm>
          <a:prstGeom prst="rect">
            <a:avLst/>
          </a:prstGeom>
        </p:spPr>
      </p:pic>
      <p:pic>
        <p:nvPicPr>
          <p:cNvPr id="34" name="Graphic 33">
            <a:extLst>
              <a:ext uri="{FF2B5EF4-FFF2-40B4-BE49-F238E27FC236}">
                <a16:creationId xmlns:a16="http://schemas.microsoft.com/office/drawing/2014/main" id="{282F4115-1006-4FB3-AFBE-D6C0225BE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8585" y="2736105"/>
            <a:ext cx="476250" cy="476250"/>
          </a:xfrm>
          <a:prstGeom prst="rect">
            <a:avLst/>
          </a:prstGeom>
        </p:spPr>
      </p:pic>
      <p:pic>
        <p:nvPicPr>
          <p:cNvPr id="46" name="Graphic 45">
            <a:extLst>
              <a:ext uri="{FF2B5EF4-FFF2-40B4-BE49-F238E27FC236}">
                <a16:creationId xmlns:a16="http://schemas.microsoft.com/office/drawing/2014/main" id="{5CC030A9-8069-4C9F-96B7-347BD9E90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1219" y="5199813"/>
            <a:ext cx="1169178" cy="1169178"/>
          </a:xfrm>
          <a:prstGeom prst="rect">
            <a:avLst/>
          </a:prstGeom>
        </p:spPr>
      </p:pic>
      <p:pic>
        <p:nvPicPr>
          <p:cNvPr id="47" name="Graphic 46">
            <a:extLst>
              <a:ext uri="{FF2B5EF4-FFF2-40B4-BE49-F238E27FC236}">
                <a16:creationId xmlns:a16="http://schemas.microsoft.com/office/drawing/2014/main" id="{1174C253-F3FD-432D-9FE5-4AD011BA8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2348" y="2519835"/>
            <a:ext cx="1169178" cy="1169178"/>
          </a:xfrm>
          <a:prstGeom prst="rect">
            <a:avLst/>
          </a:prstGeom>
        </p:spPr>
      </p:pic>
      <p:pic>
        <p:nvPicPr>
          <p:cNvPr id="48" name="Graphic 47">
            <a:extLst>
              <a:ext uri="{FF2B5EF4-FFF2-40B4-BE49-F238E27FC236}">
                <a16:creationId xmlns:a16="http://schemas.microsoft.com/office/drawing/2014/main" id="{B4B9D2F6-E7B4-4E29-8DDC-37E86794B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168" y="5394056"/>
            <a:ext cx="1169178" cy="1169178"/>
          </a:xfrm>
          <a:prstGeom prst="rect">
            <a:avLst/>
          </a:prstGeom>
        </p:spPr>
      </p:pic>
      <p:pic>
        <p:nvPicPr>
          <p:cNvPr id="49" name="Graphic 48">
            <a:extLst>
              <a:ext uri="{FF2B5EF4-FFF2-40B4-BE49-F238E27FC236}">
                <a16:creationId xmlns:a16="http://schemas.microsoft.com/office/drawing/2014/main" id="{DAC442BA-D4DB-43BA-B362-D7204E420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9528" y="4014257"/>
            <a:ext cx="1169178" cy="1169178"/>
          </a:xfrm>
          <a:prstGeom prst="rect">
            <a:avLst/>
          </a:prstGeom>
        </p:spPr>
      </p:pic>
      <p:pic>
        <p:nvPicPr>
          <p:cNvPr id="50" name="Graphic 49">
            <a:extLst>
              <a:ext uri="{FF2B5EF4-FFF2-40B4-BE49-F238E27FC236}">
                <a16:creationId xmlns:a16="http://schemas.microsoft.com/office/drawing/2014/main" id="{E2BEC12D-EFF1-42A3-9075-C8ED708C6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1376" y="3225143"/>
            <a:ext cx="1169178" cy="1169178"/>
          </a:xfrm>
          <a:prstGeom prst="rect">
            <a:avLst/>
          </a:prstGeom>
        </p:spPr>
      </p:pic>
      <p:pic>
        <p:nvPicPr>
          <p:cNvPr id="51" name="Graphic 50">
            <a:extLst>
              <a:ext uri="{FF2B5EF4-FFF2-40B4-BE49-F238E27FC236}">
                <a16:creationId xmlns:a16="http://schemas.microsoft.com/office/drawing/2014/main" id="{617C04D6-7B5A-401C-971A-3F92C4B887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7778" y="3058437"/>
            <a:ext cx="1169178" cy="1169178"/>
          </a:xfrm>
          <a:prstGeom prst="rect">
            <a:avLst/>
          </a:prstGeom>
        </p:spPr>
      </p:pic>
      <p:pic>
        <p:nvPicPr>
          <p:cNvPr id="52" name="Graphic 51">
            <a:extLst>
              <a:ext uri="{FF2B5EF4-FFF2-40B4-BE49-F238E27FC236}">
                <a16:creationId xmlns:a16="http://schemas.microsoft.com/office/drawing/2014/main" id="{0136346E-67B6-48D3-B535-ACD5B9095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2822" y="3599964"/>
            <a:ext cx="1169178" cy="1169178"/>
          </a:xfrm>
          <a:prstGeom prst="rect">
            <a:avLst/>
          </a:prstGeom>
        </p:spPr>
      </p:pic>
      <p:pic>
        <p:nvPicPr>
          <p:cNvPr id="53" name="Graphic 52">
            <a:extLst>
              <a:ext uri="{FF2B5EF4-FFF2-40B4-BE49-F238E27FC236}">
                <a16:creationId xmlns:a16="http://schemas.microsoft.com/office/drawing/2014/main" id="{087B8CC3-B7C6-4327-B316-6C3DDCF5A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690" y="2763189"/>
            <a:ext cx="1169178" cy="1169178"/>
          </a:xfrm>
          <a:prstGeom prst="rect">
            <a:avLst/>
          </a:prstGeom>
        </p:spPr>
      </p:pic>
      <p:sp>
        <p:nvSpPr>
          <p:cNvPr id="40" name="Title 43">
            <a:extLst>
              <a:ext uri="{FF2B5EF4-FFF2-40B4-BE49-F238E27FC236}">
                <a16:creationId xmlns:a16="http://schemas.microsoft.com/office/drawing/2014/main" id="{5E823DDE-7E5F-4B4D-8B74-0EDBAE2575FC}"/>
              </a:ext>
            </a:extLst>
          </p:cNvPr>
          <p:cNvSpPr>
            <a:spLocks noGrp="1"/>
          </p:cNvSpPr>
          <p:nvPr>
            <p:ph type="title"/>
          </p:nvPr>
        </p:nvSpPr>
        <p:spPr>
          <a:xfrm>
            <a:off x="1199357" y="307866"/>
            <a:ext cx="10059922" cy="553998"/>
          </a:xfrm>
        </p:spPr>
        <p:txBody>
          <a:bodyPr/>
          <a:lstStyle/>
          <a:p>
            <a:r>
              <a:rPr lang="en-US" dirty="0"/>
              <a:t>Azure Front Door Service</a:t>
            </a:r>
          </a:p>
        </p:txBody>
      </p:sp>
      <p:sp>
        <p:nvSpPr>
          <p:cNvPr id="2" name="Rectangle 1">
            <a:extLst>
              <a:ext uri="{FF2B5EF4-FFF2-40B4-BE49-F238E27FC236}">
                <a16:creationId xmlns:a16="http://schemas.microsoft.com/office/drawing/2014/main" id="{A569A7C7-AC6C-4F66-82C6-A412805033F5}"/>
              </a:ext>
            </a:extLst>
          </p:cNvPr>
          <p:cNvSpPr/>
          <p:nvPr/>
        </p:nvSpPr>
        <p:spPr>
          <a:xfrm>
            <a:off x="455487" y="1701222"/>
            <a:ext cx="6332595" cy="472437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Application acceleration</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HTTP proxy at the edge of Microsoft’s global network</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Reduce latency and improve throughput for your app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Scale out with massive SSL offload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Supports IPv6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HTTP/S load balancing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Active probing with global instant failover </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Path based routing for microservices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Request rate limiting</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Sticky, weighted and priority routing</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Global insights</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traffic dashboard</a:t>
            </a:r>
          </a:p>
          <a:p>
            <a:pPr marL="190500" marR="0" lvl="0" indent="-1905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backend health</a:t>
            </a:r>
          </a:p>
        </p:txBody>
      </p:sp>
      <p:sp>
        <p:nvSpPr>
          <p:cNvPr id="54" name="Rectangle 53">
            <a:extLst>
              <a:ext uri="{FF2B5EF4-FFF2-40B4-BE49-F238E27FC236}">
                <a16:creationId xmlns:a16="http://schemas.microsoft.com/office/drawing/2014/main" id="{52F15414-0003-4F94-98C7-98A6985E3803}"/>
              </a:ext>
            </a:extLst>
          </p:cNvPr>
          <p:cNvSpPr/>
          <p:nvPr/>
        </p:nvSpPr>
        <p:spPr>
          <a:xfrm>
            <a:off x="734088" y="951612"/>
            <a:ext cx="6943818"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37521"/>
                </a:solidFill>
                <a:effectLst/>
                <a:uLnTx/>
                <a:uFillTx/>
                <a:latin typeface="Segoe UI Semibold"/>
                <a:ea typeface="+mn-ea"/>
                <a:cs typeface="+mn-cs"/>
              </a:rPr>
              <a:t>Your global entry-point to the cloud</a:t>
            </a:r>
          </a:p>
        </p:txBody>
      </p:sp>
      <p:sp>
        <p:nvSpPr>
          <p:cNvPr id="27" name="TextBox 26">
            <a:extLst>
              <a:ext uri="{FF2B5EF4-FFF2-40B4-BE49-F238E27FC236}">
                <a16:creationId xmlns:a16="http://schemas.microsoft.com/office/drawing/2014/main" id="{A37B6321-B69C-3F40-9215-5A1CBDEDF1F4}"/>
              </a:ext>
            </a:extLst>
          </p:cNvPr>
          <p:cNvSpPr txBox="1"/>
          <p:nvPr/>
        </p:nvSpPr>
        <p:spPr>
          <a:xfrm rot="2380381">
            <a:off x="11046001" y="167549"/>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28" name="Graphic 27">
            <a:extLst>
              <a:ext uri="{FF2B5EF4-FFF2-40B4-BE49-F238E27FC236}">
                <a16:creationId xmlns:a16="http://schemas.microsoft.com/office/drawing/2014/main" id="{7E2E540D-1F87-BB4F-9AA6-CD10A3D3F587}"/>
              </a:ext>
            </a:extLst>
          </p:cNvPr>
          <p:cNvPicPr>
            <a:picLocks noChangeAspect="1"/>
          </p:cNvPicPr>
          <p:nvPr/>
        </p:nvPicPr>
        <p:blipFill>
          <a:blip r:embed="rId9">
            <a:extLst>
              <a:ext uri="{96DAC541-7B7A-43D3-8B79-37D633B846F1}">
                <asvg:svgBlip xmlns:asvg="http://schemas.microsoft.com/office/drawing/2016/SVG/main" r:embed="rId8"/>
              </a:ext>
            </a:extLst>
          </a:blip>
          <a:stretch>
            <a:fillRect/>
          </a:stretch>
        </p:blipFill>
        <p:spPr>
          <a:xfrm>
            <a:off x="363208" y="256076"/>
            <a:ext cx="715335" cy="715335"/>
          </a:xfrm>
          <a:prstGeom prst="rect">
            <a:avLst/>
          </a:prstGeom>
        </p:spPr>
      </p:pic>
    </p:spTree>
    <p:extLst>
      <p:ext uri="{BB962C8B-B14F-4D97-AF65-F5344CB8AC3E}">
        <p14:creationId xmlns:p14="http://schemas.microsoft.com/office/powerpoint/2010/main" val="11226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par>
                                <p:cTn id="8" presetID="64" presetClass="path" presetSubtype="0" decel="100000" fill="hold" nodeType="withEffect">
                                  <p:stCondLst>
                                    <p:cond delay="0"/>
                                  </p:stCondLst>
                                  <p:childTnLst>
                                    <p:animMotion origin="layout" path="M -1.25E-6 0.07662 L -1.25E-6 -3.7037E-7 " pathEditMode="relative" rAng="0" ptsTypes="AA">
                                      <p:cBhvr>
                                        <p:cTn id="9" dur="750" fill="hold"/>
                                        <p:tgtEl>
                                          <p:spTgt spid="32"/>
                                        </p:tgtEl>
                                        <p:attrNameLst>
                                          <p:attrName>ppt_x</p:attrName>
                                          <p:attrName>ppt_y</p:attrName>
                                        </p:attrNameLst>
                                      </p:cBhvr>
                                      <p:rCtr x="0" y="-3843"/>
                                    </p:animMotion>
                                  </p:childTnLst>
                                </p:cTn>
                              </p:par>
                            </p:childTnLst>
                          </p:cTn>
                        </p:par>
                        <p:par>
                          <p:cTn id="10" fill="hold">
                            <p:stCondLst>
                              <p:cond delay="750"/>
                            </p:stCondLst>
                            <p:childTnLst>
                              <p:par>
                                <p:cTn id="11" presetID="42" presetClass="path" presetSubtype="0" accel="50667" decel="49333" fill="hold" nodeType="afterEffect">
                                  <p:stCondLst>
                                    <p:cond delay="700"/>
                                  </p:stCondLst>
                                  <p:childTnLst>
                                    <p:animMotion origin="layout" path="M -1.25E-6 -3.7037E-7 L 0.04896 -0.19815 " pathEditMode="relative" rAng="0" ptsTypes="AA">
                                      <p:cBhvr>
                                        <p:cTn id="12" dur="750" fill="hold"/>
                                        <p:tgtEl>
                                          <p:spTgt spid="32"/>
                                        </p:tgtEl>
                                        <p:attrNameLst>
                                          <p:attrName>ppt_x</p:attrName>
                                          <p:attrName>ppt_y</p:attrName>
                                        </p:attrNameLst>
                                      </p:cBhvr>
                                      <p:rCtr x="2448" y="-9907"/>
                                    </p:animMotion>
                                  </p:childTnLst>
                                </p:cTn>
                              </p:par>
                              <p:par>
                                <p:cTn id="13" presetID="6" presetClass="emph" presetSubtype="0" fill="hold" nodeType="withEffect">
                                  <p:stCondLst>
                                    <p:cond delay="1000"/>
                                  </p:stCondLst>
                                  <p:childTnLst>
                                    <p:animScale>
                                      <p:cBhvr>
                                        <p:cTn id="14" dur="400" fill="hold"/>
                                        <p:tgtEl>
                                          <p:spTgt spid="32"/>
                                        </p:tgtEl>
                                      </p:cBhvr>
                                      <p:by x="25000" y="25000"/>
                                    </p:animScale>
                                  </p:childTnLst>
                                </p:cTn>
                              </p:par>
                            </p:childTnLst>
                          </p:cTn>
                        </p:par>
                        <p:par>
                          <p:cTn id="15" fill="hold">
                            <p:stCondLst>
                              <p:cond delay="2200"/>
                            </p:stCondLst>
                            <p:childTnLst>
                              <p:par>
                                <p:cTn id="16" presetID="22" presetClass="entr" presetSubtype="2"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right)">
                                      <p:cBhvr>
                                        <p:cTn id="18" dur="750"/>
                                        <p:tgtEl>
                                          <p:spTgt spid="11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75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950"/>
                            </p:stCondLst>
                            <p:childTnLst>
                              <p:par>
                                <p:cTn id="26" presetID="10" presetClass="entr" presetSubtype="0" fill="hold" nodeType="afterEffect">
                                  <p:stCondLst>
                                    <p:cond delay="5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400"/>
                                        <p:tgtEl>
                                          <p:spTgt spid="46"/>
                                        </p:tgtEl>
                                      </p:cBhvr>
                                    </p:animEffect>
                                  </p:childTnLst>
                                </p:cTn>
                              </p:par>
                              <p:par>
                                <p:cTn id="29" presetID="6" presetClass="emph" presetSubtype="0" fill="hold" nodeType="withEffect">
                                  <p:stCondLst>
                                    <p:cond delay="300"/>
                                  </p:stCondLst>
                                  <p:childTnLst>
                                    <p:animScale>
                                      <p:cBhvr>
                                        <p:cTn id="30" dur="400" fill="hold"/>
                                        <p:tgtEl>
                                          <p:spTgt spid="46"/>
                                        </p:tgtEl>
                                      </p:cBhvr>
                                      <p:by x="25000" y="25000"/>
                                    </p:animScale>
                                  </p:childTnLst>
                                </p:cTn>
                              </p:par>
                            </p:childTnLst>
                          </p:cTn>
                        </p:par>
                        <p:par>
                          <p:cTn id="31" fill="hold">
                            <p:stCondLst>
                              <p:cond delay="385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400"/>
                                        <p:tgtEl>
                                          <p:spTgt spid="47"/>
                                        </p:tgtEl>
                                      </p:cBhvr>
                                    </p:animEffect>
                                  </p:childTnLst>
                                </p:cTn>
                              </p:par>
                              <p:par>
                                <p:cTn id="35" presetID="6" presetClass="emph" presetSubtype="0" fill="hold" nodeType="withEffect">
                                  <p:stCondLst>
                                    <p:cond delay="0"/>
                                  </p:stCondLst>
                                  <p:childTnLst>
                                    <p:animScale>
                                      <p:cBhvr>
                                        <p:cTn id="36" dur="400" fill="hold"/>
                                        <p:tgtEl>
                                          <p:spTgt spid="47"/>
                                        </p:tgtEl>
                                      </p:cBhvr>
                                      <p:by x="25000" y="25000"/>
                                    </p:animScale>
                                  </p:childTnLst>
                                </p:cTn>
                              </p:par>
                            </p:childTnLst>
                          </p:cTn>
                        </p:par>
                        <p:par>
                          <p:cTn id="37" fill="hold">
                            <p:stCondLst>
                              <p:cond delay="425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00"/>
                                        <p:tgtEl>
                                          <p:spTgt spid="48"/>
                                        </p:tgtEl>
                                      </p:cBhvr>
                                    </p:animEffect>
                                  </p:childTnLst>
                                </p:cTn>
                              </p:par>
                              <p:par>
                                <p:cTn id="41" presetID="6" presetClass="emph" presetSubtype="0" fill="hold" nodeType="withEffect">
                                  <p:stCondLst>
                                    <p:cond delay="0"/>
                                  </p:stCondLst>
                                  <p:childTnLst>
                                    <p:animScale>
                                      <p:cBhvr>
                                        <p:cTn id="42" dur="300" fill="hold"/>
                                        <p:tgtEl>
                                          <p:spTgt spid="48"/>
                                        </p:tgtEl>
                                      </p:cBhvr>
                                      <p:by x="25000" y="25000"/>
                                    </p:animScale>
                                  </p:childTnLst>
                                </p:cTn>
                              </p:par>
                            </p:childTnLst>
                          </p:cTn>
                        </p:par>
                        <p:par>
                          <p:cTn id="43" fill="hold">
                            <p:stCondLst>
                              <p:cond delay="4550"/>
                            </p:stCondLst>
                            <p:childTnLst>
                              <p:par>
                                <p:cTn id="44" presetID="10"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300"/>
                                        <p:tgtEl>
                                          <p:spTgt spid="49"/>
                                        </p:tgtEl>
                                      </p:cBhvr>
                                    </p:animEffect>
                                  </p:childTnLst>
                                </p:cTn>
                              </p:par>
                              <p:par>
                                <p:cTn id="47" presetID="6" presetClass="emph" presetSubtype="0" fill="hold" nodeType="withEffect">
                                  <p:stCondLst>
                                    <p:cond delay="0"/>
                                  </p:stCondLst>
                                  <p:childTnLst>
                                    <p:animScale>
                                      <p:cBhvr>
                                        <p:cTn id="48" dur="300" fill="hold"/>
                                        <p:tgtEl>
                                          <p:spTgt spid="49"/>
                                        </p:tgtEl>
                                      </p:cBhvr>
                                      <p:by x="25000" y="25000"/>
                                    </p:animScale>
                                  </p:childTnLst>
                                </p:cTn>
                              </p:par>
                            </p:childTnLst>
                          </p:cTn>
                        </p:par>
                        <p:par>
                          <p:cTn id="49" fill="hold">
                            <p:stCondLst>
                              <p:cond delay="485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
                                        <p:tgtEl>
                                          <p:spTgt spid="50"/>
                                        </p:tgtEl>
                                      </p:cBhvr>
                                    </p:animEffect>
                                  </p:childTnLst>
                                </p:cTn>
                              </p:par>
                              <p:par>
                                <p:cTn id="53" presetID="6" presetClass="emph" presetSubtype="0" fill="hold" nodeType="withEffect">
                                  <p:stCondLst>
                                    <p:cond delay="0"/>
                                  </p:stCondLst>
                                  <p:childTnLst>
                                    <p:animScale>
                                      <p:cBhvr>
                                        <p:cTn id="54" dur="200" fill="hold"/>
                                        <p:tgtEl>
                                          <p:spTgt spid="50"/>
                                        </p:tgtEl>
                                      </p:cBhvr>
                                      <p:by x="25000" y="25000"/>
                                    </p:animScale>
                                  </p:childTnLst>
                                </p:cTn>
                              </p:par>
                            </p:childTnLst>
                          </p:cTn>
                        </p:par>
                        <p:par>
                          <p:cTn id="55" fill="hold">
                            <p:stCondLst>
                              <p:cond delay="5050"/>
                            </p:stCondLst>
                            <p:childTnLst>
                              <p:par>
                                <p:cTn id="56" presetID="10"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
                                        <p:tgtEl>
                                          <p:spTgt spid="51"/>
                                        </p:tgtEl>
                                      </p:cBhvr>
                                    </p:animEffect>
                                  </p:childTnLst>
                                </p:cTn>
                              </p:par>
                              <p:par>
                                <p:cTn id="59" presetID="6" presetClass="emph" presetSubtype="0" fill="hold" nodeType="withEffect">
                                  <p:stCondLst>
                                    <p:cond delay="0"/>
                                  </p:stCondLst>
                                  <p:childTnLst>
                                    <p:animScale>
                                      <p:cBhvr>
                                        <p:cTn id="60" dur="200" fill="hold"/>
                                        <p:tgtEl>
                                          <p:spTgt spid="51"/>
                                        </p:tgtEl>
                                      </p:cBhvr>
                                      <p:by x="25000" y="25000"/>
                                    </p:animScale>
                                  </p:childTnLst>
                                </p:cTn>
                              </p:par>
                            </p:childTnLst>
                          </p:cTn>
                        </p:par>
                        <p:par>
                          <p:cTn id="61" fill="hold">
                            <p:stCondLst>
                              <p:cond delay="525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
                                        <p:tgtEl>
                                          <p:spTgt spid="52"/>
                                        </p:tgtEl>
                                      </p:cBhvr>
                                    </p:animEffect>
                                  </p:childTnLst>
                                </p:cTn>
                              </p:par>
                              <p:par>
                                <p:cTn id="65" presetID="6" presetClass="emph" presetSubtype="0" fill="hold" nodeType="withEffect">
                                  <p:stCondLst>
                                    <p:cond delay="0"/>
                                  </p:stCondLst>
                                  <p:childTnLst>
                                    <p:animScale>
                                      <p:cBhvr>
                                        <p:cTn id="66" dur="100" fill="hold"/>
                                        <p:tgtEl>
                                          <p:spTgt spid="52"/>
                                        </p:tgtEl>
                                      </p:cBhvr>
                                      <p:by x="25000" y="25000"/>
                                    </p:animScale>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
                                        <p:tgtEl>
                                          <p:spTgt spid="53"/>
                                        </p:tgtEl>
                                      </p:cBhvr>
                                    </p:animEffect>
                                  </p:childTnLst>
                                </p:cTn>
                              </p:par>
                              <p:par>
                                <p:cTn id="71" presetID="6" presetClass="emph" presetSubtype="0" fill="hold" nodeType="withEffect">
                                  <p:stCondLst>
                                    <p:cond delay="0"/>
                                  </p:stCondLst>
                                  <p:childTnLst>
                                    <p:animScale>
                                      <p:cBhvr>
                                        <p:cTn id="72" dur="100" fill="hold"/>
                                        <p:tgtEl>
                                          <p:spTgt spid="53"/>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 grpId="0" animBg="1"/>
      <p:bldP spid="1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PowerShell SDK Update</a:t>
            </a:r>
          </a:p>
        </p:txBody>
      </p:sp>
    </p:spTree>
    <p:extLst>
      <p:ext uri="{BB962C8B-B14F-4D97-AF65-F5344CB8AC3E}">
        <p14:creationId xmlns:p14="http://schemas.microsoft.com/office/powerpoint/2010/main" val="38380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3BB04FC-F60B-1948-9946-8607A77C07C4}"/>
              </a:ext>
            </a:extLst>
          </p:cNvPr>
          <p:cNvSpPr/>
          <p:nvPr/>
        </p:nvSpPr>
        <p:spPr bwMode="auto">
          <a:xfrm>
            <a:off x="222637" y="4309607"/>
            <a:ext cx="6297433" cy="2337683"/>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6049CABC-05F2-4EA4-8A73-CB3CFEC3B188}"/>
              </a:ext>
            </a:extLst>
          </p:cNvPr>
          <p:cNvSpPr txBox="1"/>
          <p:nvPr/>
        </p:nvSpPr>
        <p:spPr>
          <a:xfrm>
            <a:off x="1081516" y="784004"/>
            <a:ext cx="10504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37521"/>
                </a:solidFill>
                <a:effectLst/>
                <a:uLnTx/>
                <a:uFillTx/>
                <a:latin typeface="Segoe UI" panose="020B0502040204020203" pitchFamily="34" charset="0"/>
                <a:ea typeface="+mn-ea"/>
                <a:cs typeface="Segoe UI" panose="020B0502040204020203" pitchFamily="34" charset="0"/>
              </a:rPr>
              <a:t>Smart Traffic Engineering for Azure and external endpoints</a:t>
            </a:r>
          </a:p>
        </p:txBody>
      </p:sp>
      <p:sp>
        <p:nvSpPr>
          <p:cNvPr id="42" name="Title 1">
            <a:extLst>
              <a:ext uri="{FF2B5EF4-FFF2-40B4-BE49-F238E27FC236}">
                <a16:creationId xmlns:a16="http://schemas.microsoft.com/office/drawing/2014/main" id="{D7DEA23F-92A9-4A17-BD3C-BC8C04E43110}"/>
              </a:ext>
            </a:extLst>
          </p:cNvPr>
          <p:cNvSpPr txBox="1">
            <a:spLocks/>
          </p:cNvSpPr>
          <p:nvPr/>
        </p:nvSpPr>
        <p:spPr>
          <a:xfrm>
            <a:off x="1081517" y="329490"/>
            <a:ext cx="11605370"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Traffic Manager</a:t>
            </a:r>
          </a:p>
        </p:txBody>
      </p:sp>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376810" y="4365892"/>
            <a:ext cx="5995649" cy="2092881"/>
          </a:xfrm>
          <a:prstGeom prst="rect">
            <a:avLst/>
          </a:prstGeom>
          <a:solidFill>
            <a:schemeClr val="bg1">
              <a:lumMod val="95000"/>
            </a:schemeClr>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37521"/>
                </a:solidFill>
                <a:effectLst/>
                <a:uLnTx/>
                <a:uFillTx/>
                <a:latin typeface="Segoe UI Semilight" panose="020B0402040204020203" pitchFamily="34" charset="0"/>
                <a:ea typeface="+mn-ea"/>
                <a:cs typeface="Segoe UI Semilight" panose="020B0402040204020203" pitchFamily="34" charset="0"/>
              </a:rPr>
              <a:t>What’s new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Add your endpoints using IPv4 / IPv6 addresses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Multi-value responses for increased availability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Route traffic to multi-tenant endpoints using custom headers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Specify custom HTTP response codes to indicate endpoint health</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Subnet routing: Deliver customized content for ISPs or corporate offices</a:t>
            </a:r>
          </a:p>
        </p:txBody>
      </p:sp>
      <p:sp>
        <p:nvSpPr>
          <p:cNvPr id="36" name="TextBox 35">
            <a:extLst>
              <a:ext uri="{FF2B5EF4-FFF2-40B4-BE49-F238E27FC236}">
                <a16:creationId xmlns:a16="http://schemas.microsoft.com/office/drawing/2014/main" id="{DF6B7B80-3DE6-4E47-BDF3-11A65FB9BEBB}"/>
              </a:ext>
            </a:extLst>
          </p:cNvPr>
          <p:cNvSpPr txBox="1"/>
          <p:nvPr/>
        </p:nvSpPr>
        <p:spPr>
          <a:xfrm>
            <a:off x="615051" y="2440300"/>
            <a:ext cx="3298214" cy="12034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Intelligent Routing</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Geo, Subnet, Failover, Latency &amp; Weighted</a:t>
            </a:r>
          </a:p>
        </p:txBody>
      </p:sp>
      <p:sp>
        <p:nvSpPr>
          <p:cNvPr id="37" name="TextBox 36">
            <a:extLst>
              <a:ext uri="{FF2B5EF4-FFF2-40B4-BE49-F238E27FC236}">
                <a16:creationId xmlns:a16="http://schemas.microsoft.com/office/drawing/2014/main" id="{5F539471-9095-46D5-B614-1405772E18A0}"/>
              </a:ext>
            </a:extLst>
          </p:cNvPr>
          <p:cNvSpPr txBox="1"/>
          <p:nvPr/>
        </p:nvSpPr>
        <p:spPr>
          <a:xfrm>
            <a:off x="4480333" y="2425320"/>
            <a:ext cx="3678513"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Traffic View</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Actionable Insights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on real time data</a:t>
            </a:r>
          </a:p>
        </p:txBody>
      </p:sp>
      <p:pic>
        <p:nvPicPr>
          <p:cNvPr id="45" name="Picture 6" descr="Image result for azure traffic manager">
            <a:extLst>
              <a:ext uri="{FF2B5EF4-FFF2-40B4-BE49-F238E27FC236}">
                <a16:creationId xmlns:a16="http://schemas.microsoft.com/office/drawing/2014/main" id="{2B22653D-BE30-4621-A639-0EE302BF719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159" y="1595471"/>
            <a:ext cx="1670000" cy="8767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azure log analytics">
            <a:extLst>
              <a:ext uri="{FF2B5EF4-FFF2-40B4-BE49-F238E27FC236}">
                <a16:creationId xmlns:a16="http://schemas.microsoft.com/office/drawing/2014/main" id="{081B4A83-5B03-451C-94B2-333259BB40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25061" y="1445668"/>
            <a:ext cx="1807584" cy="948982"/>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042B0A45-D613-439F-94D6-8B0E85D106C0}"/>
              </a:ext>
            </a:extLst>
          </p:cNvPr>
          <p:cNvCxnSpPr/>
          <p:nvPr/>
        </p:nvCxnSpPr>
        <p:spPr>
          <a:xfrm>
            <a:off x="4340550" y="1445667"/>
            <a:ext cx="0" cy="242366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C549363-00F8-4BB7-B752-6ADFF26744AE}"/>
              </a:ext>
            </a:extLst>
          </p:cNvPr>
          <p:cNvCxnSpPr/>
          <p:nvPr/>
        </p:nvCxnSpPr>
        <p:spPr>
          <a:xfrm>
            <a:off x="8158846" y="1491150"/>
            <a:ext cx="0" cy="2423664"/>
          </a:xfrm>
          <a:prstGeom prst="line">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B2B3B4C1-2ABC-4252-8644-C6E1B1984B96}"/>
              </a:ext>
            </a:extLst>
          </p:cNvPr>
          <p:cNvSpPr txBox="1"/>
          <p:nvPr/>
        </p:nvSpPr>
        <p:spPr>
          <a:xfrm>
            <a:off x="7950658" y="2434127"/>
            <a:ext cx="3675527" cy="128035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D0D0D"/>
                </a:solidFill>
                <a:effectLst/>
                <a:uLnTx/>
                <a:uFillTx/>
                <a:latin typeface="Segoe UI"/>
                <a:ea typeface="Segoe UI Light" charset="0"/>
                <a:cs typeface="Segoe UI Light" charset="0"/>
              </a:rPr>
              <a:t>Analytics and Logs</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Identify patterns &amp; </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Segoe UI Light" charset="0"/>
                <a:cs typeface="Segoe UI Light" charset="0"/>
              </a:rPr>
              <a:t>detect threats</a:t>
            </a:r>
          </a:p>
        </p:txBody>
      </p:sp>
      <p:grpSp>
        <p:nvGrpSpPr>
          <p:cNvPr id="6" name="Group 5">
            <a:extLst>
              <a:ext uri="{FF2B5EF4-FFF2-40B4-BE49-F238E27FC236}">
                <a16:creationId xmlns:a16="http://schemas.microsoft.com/office/drawing/2014/main" id="{C7CCB925-DD58-4F2A-8EEF-BA98503973B8}"/>
              </a:ext>
            </a:extLst>
          </p:cNvPr>
          <p:cNvGrpSpPr/>
          <p:nvPr/>
        </p:nvGrpSpPr>
        <p:grpSpPr>
          <a:xfrm>
            <a:off x="7845665" y="4397098"/>
            <a:ext cx="3994569" cy="2171619"/>
            <a:chOff x="-106060" y="1361326"/>
            <a:chExt cx="8541249" cy="5556514"/>
          </a:xfrm>
        </p:grpSpPr>
        <p:pic>
          <p:nvPicPr>
            <p:cNvPr id="162" name="Picture 161">
              <a:extLst>
                <a:ext uri="{FF2B5EF4-FFF2-40B4-BE49-F238E27FC236}">
                  <a16:creationId xmlns:a16="http://schemas.microsoft.com/office/drawing/2014/main" id="{CE90DAD7-B201-47C4-BB14-EF68B2DDC21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6060" y="2114495"/>
              <a:ext cx="8541249" cy="4803345"/>
            </a:xfrm>
            <a:prstGeom prst="rect">
              <a:avLst/>
            </a:prstGeom>
          </p:spPr>
        </p:pic>
        <p:cxnSp>
          <p:nvCxnSpPr>
            <p:cNvPr id="163" name="Connector: Curved 162">
              <a:extLst>
                <a:ext uri="{FF2B5EF4-FFF2-40B4-BE49-F238E27FC236}">
                  <a16:creationId xmlns:a16="http://schemas.microsoft.com/office/drawing/2014/main" id="{A495B77A-CABC-42F7-AC7D-C94A537F771F}"/>
                </a:ext>
              </a:extLst>
            </p:cNvPr>
            <p:cNvCxnSpPr>
              <a:cxnSpLocks/>
              <a:stCxn id="216" idx="6"/>
              <a:endCxn id="218" idx="2"/>
            </p:cNvCxnSpPr>
            <p:nvPr/>
          </p:nvCxnSpPr>
          <p:spPr>
            <a:xfrm flipV="1">
              <a:off x="5762850" y="4542152"/>
              <a:ext cx="592507" cy="147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4" name="Group 163">
              <a:extLst>
                <a:ext uri="{FF2B5EF4-FFF2-40B4-BE49-F238E27FC236}">
                  <a16:creationId xmlns:a16="http://schemas.microsoft.com/office/drawing/2014/main" id="{E3AF3E75-E749-4B31-AF16-3CCE79D44B4F}"/>
                </a:ext>
              </a:extLst>
            </p:cNvPr>
            <p:cNvGrpSpPr/>
            <p:nvPr/>
          </p:nvGrpSpPr>
          <p:grpSpPr>
            <a:xfrm>
              <a:off x="1149827" y="3733603"/>
              <a:ext cx="90355" cy="87253"/>
              <a:chOff x="1259812" y="3411205"/>
              <a:chExt cx="90367" cy="87264"/>
            </a:xfrm>
          </p:grpSpPr>
          <p:sp>
            <p:nvSpPr>
              <p:cNvPr id="165" name="Circle: Hollow 164">
                <a:extLst>
                  <a:ext uri="{FF2B5EF4-FFF2-40B4-BE49-F238E27FC236}">
                    <a16:creationId xmlns:a16="http://schemas.microsoft.com/office/drawing/2014/main" id="{8E1AFDB5-5320-4E48-8AAB-4E73A2B0AFA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A8F56CFC-34C9-48D0-8F48-5BDAB9A6DE9A}"/>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7" name="Group 166">
              <a:extLst>
                <a:ext uri="{FF2B5EF4-FFF2-40B4-BE49-F238E27FC236}">
                  <a16:creationId xmlns:a16="http://schemas.microsoft.com/office/drawing/2014/main" id="{30214C2A-6E0E-4955-AEAB-3D3BAE788CA2}"/>
                </a:ext>
              </a:extLst>
            </p:cNvPr>
            <p:cNvGrpSpPr/>
            <p:nvPr/>
          </p:nvGrpSpPr>
          <p:grpSpPr>
            <a:xfrm>
              <a:off x="2064097" y="3943123"/>
              <a:ext cx="90355" cy="87253"/>
              <a:chOff x="1259812" y="3411205"/>
              <a:chExt cx="90367" cy="87264"/>
            </a:xfrm>
          </p:grpSpPr>
          <p:sp>
            <p:nvSpPr>
              <p:cNvPr id="168" name="Circle: Hollow 167">
                <a:extLst>
                  <a:ext uri="{FF2B5EF4-FFF2-40B4-BE49-F238E27FC236}">
                    <a16:creationId xmlns:a16="http://schemas.microsoft.com/office/drawing/2014/main" id="{8E1EEE3F-036B-4939-AFB6-DAE60C0A8C6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DC25EAD4-DB48-4259-8710-B4C7BDB4E300}"/>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0" name="Group 169">
              <a:extLst>
                <a:ext uri="{FF2B5EF4-FFF2-40B4-BE49-F238E27FC236}">
                  <a16:creationId xmlns:a16="http://schemas.microsoft.com/office/drawing/2014/main" id="{C1DD6BBF-5FAD-40AB-8462-A1A6AC34A7A8}"/>
                </a:ext>
              </a:extLst>
            </p:cNvPr>
            <p:cNvGrpSpPr/>
            <p:nvPr/>
          </p:nvGrpSpPr>
          <p:grpSpPr>
            <a:xfrm>
              <a:off x="1195004" y="4019804"/>
              <a:ext cx="90355" cy="87253"/>
              <a:chOff x="1259812" y="3411205"/>
              <a:chExt cx="90367" cy="87264"/>
            </a:xfrm>
          </p:grpSpPr>
          <p:sp>
            <p:nvSpPr>
              <p:cNvPr id="171" name="Circle: Hollow 170">
                <a:extLst>
                  <a:ext uri="{FF2B5EF4-FFF2-40B4-BE49-F238E27FC236}">
                    <a16:creationId xmlns:a16="http://schemas.microsoft.com/office/drawing/2014/main" id="{1F7FD680-1593-4165-B0F5-8F44209A20C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942451ED-301F-4DF5-AB06-C7E52698A16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3" name="Group 172">
              <a:extLst>
                <a:ext uri="{FF2B5EF4-FFF2-40B4-BE49-F238E27FC236}">
                  <a16:creationId xmlns:a16="http://schemas.microsoft.com/office/drawing/2014/main" id="{91774E64-8029-4255-AF22-BD3840DAC9A1}"/>
                </a:ext>
              </a:extLst>
            </p:cNvPr>
            <p:cNvGrpSpPr/>
            <p:nvPr/>
          </p:nvGrpSpPr>
          <p:grpSpPr>
            <a:xfrm>
              <a:off x="1664104" y="4052859"/>
              <a:ext cx="90355" cy="87253"/>
              <a:chOff x="1259812" y="3411205"/>
              <a:chExt cx="90367" cy="87264"/>
            </a:xfrm>
          </p:grpSpPr>
          <p:sp>
            <p:nvSpPr>
              <p:cNvPr id="174" name="Circle: Hollow 173">
                <a:extLst>
                  <a:ext uri="{FF2B5EF4-FFF2-40B4-BE49-F238E27FC236}">
                    <a16:creationId xmlns:a16="http://schemas.microsoft.com/office/drawing/2014/main" id="{2C0CE32C-BFCB-4C09-B770-BA8C0E263D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BDCCCC24-3CC8-4F38-9999-0D652BEFB5CB}"/>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76" name="Oval 592">
              <a:extLst>
                <a:ext uri="{FF2B5EF4-FFF2-40B4-BE49-F238E27FC236}">
                  <a16:creationId xmlns:a16="http://schemas.microsoft.com/office/drawing/2014/main" id="{17E73642-33CE-44E4-A816-8D9EE88C960B}"/>
                </a:ext>
              </a:extLst>
            </p:cNvPr>
            <p:cNvSpPr>
              <a:spLocks noChangeAspect="1" noChangeArrowheads="1"/>
            </p:cNvSpPr>
            <p:nvPr/>
          </p:nvSpPr>
          <p:spPr bwMode="auto">
            <a:xfrm>
              <a:off x="1448172" y="3891116"/>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206B5BA4-10EC-4E5C-B2B7-27EDFF86CA7E}"/>
                </a:ext>
              </a:extLst>
            </p:cNvPr>
            <p:cNvGrpSpPr/>
            <p:nvPr/>
          </p:nvGrpSpPr>
          <p:grpSpPr>
            <a:xfrm>
              <a:off x="2109273" y="5190721"/>
              <a:ext cx="90355" cy="87253"/>
              <a:chOff x="1259812" y="3411205"/>
              <a:chExt cx="90367" cy="87264"/>
            </a:xfrm>
          </p:grpSpPr>
          <p:sp>
            <p:nvSpPr>
              <p:cNvPr id="178" name="Circle: Hollow 177">
                <a:extLst>
                  <a:ext uri="{FF2B5EF4-FFF2-40B4-BE49-F238E27FC236}">
                    <a16:creationId xmlns:a16="http://schemas.microsoft.com/office/drawing/2014/main" id="{6E116405-EA25-4FCA-877D-7604CD0C00C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91D867F7-BCFE-491E-85EF-31046F6EDEF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0FB4390C-9908-43E0-9E84-FFE0B9D7BACB}"/>
                </a:ext>
              </a:extLst>
            </p:cNvPr>
            <p:cNvGrpSpPr/>
            <p:nvPr/>
          </p:nvGrpSpPr>
          <p:grpSpPr>
            <a:xfrm>
              <a:off x="2911702" y="5476431"/>
              <a:ext cx="90355" cy="87253"/>
              <a:chOff x="1259812" y="3411205"/>
              <a:chExt cx="90367" cy="87264"/>
            </a:xfrm>
          </p:grpSpPr>
          <p:sp>
            <p:nvSpPr>
              <p:cNvPr id="181" name="Circle: Hollow 180">
                <a:extLst>
                  <a:ext uri="{FF2B5EF4-FFF2-40B4-BE49-F238E27FC236}">
                    <a16:creationId xmlns:a16="http://schemas.microsoft.com/office/drawing/2014/main" id="{25F13BBC-3DD4-4B40-983B-282E0E8EF47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Oval 181">
                <a:extLst>
                  <a:ext uri="{FF2B5EF4-FFF2-40B4-BE49-F238E27FC236}">
                    <a16:creationId xmlns:a16="http://schemas.microsoft.com/office/drawing/2014/main" id="{63FE4654-97E9-435D-9A4C-9D3C7B8B1FE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3" name="Group 182">
              <a:extLst>
                <a:ext uri="{FF2B5EF4-FFF2-40B4-BE49-F238E27FC236}">
                  <a16:creationId xmlns:a16="http://schemas.microsoft.com/office/drawing/2014/main" id="{07895AF1-D100-4757-8642-B561BC1735DA}"/>
                </a:ext>
              </a:extLst>
            </p:cNvPr>
            <p:cNvGrpSpPr/>
            <p:nvPr/>
          </p:nvGrpSpPr>
          <p:grpSpPr>
            <a:xfrm>
              <a:off x="2283141" y="6057373"/>
              <a:ext cx="90355" cy="87253"/>
              <a:chOff x="1259812" y="3411205"/>
              <a:chExt cx="90367" cy="87264"/>
            </a:xfrm>
          </p:grpSpPr>
          <p:sp>
            <p:nvSpPr>
              <p:cNvPr id="184" name="Circle: Hollow 183">
                <a:extLst>
                  <a:ext uri="{FF2B5EF4-FFF2-40B4-BE49-F238E27FC236}">
                    <a16:creationId xmlns:a16="http://schemas.microsoft.com/office/drawing/2014/main" id="{38BAE204-5FC1-4E98-93EF-9DC42FCD3129}"/>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Oval 184">
                <a:extLst>
                  <a:ext uri="{FF2B5EF4-FFF2-40B4-BE49-F238E27FC236}">
                    <a16:creationId xmlns:a16="http://schemas.microsoft.com/office/drawing/2014/main" id="{27452BE4-6657-4FA4-8214-C03A77A4322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86" name="Oval 592">
              <a:extLst>
                <a:ext uri="{FF2B5EF4-FFF2-40B4-BE49-F238E27FC236}">
                  <a16:creationId xmlns:a16="http://schemas.microsoft.com/office/drawing/2014/main" id="{10CA0D9B-3CB8-4099-9F7E-B341623533BF}"/>
                </a:ext>
              </a:extLst>
            </p:cNvPr>
            <p:cNvSpPr>
              <a:spLocks noChangeAspect="1" noChangeArrowheads="1"/>
            </p:cNvSpPr>
            <p:nvPr/>
          </p:nvSpPr>
          <p:spPr bwMode="auto">
            <a:xfrm>
              <a:off x="2583992" y="5368679"/>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5A96654B-6A31-4DA2-B49E-09D9213B86FC}"/>
                </a:ext>
              </a:extLst>
            </p:cNvPr>
            <p:cNvGrpSpPr/>
            <p:nvPr/>
          </p:nvGrpSpPr>
          <p:grpSpPr>
            <a:xfrm>
              <a:off x="3845019" y="3476464"/>
              <a:ext cx="90355" cy="87253"/>
              <a:chOff x="1259812" y="3411205"/>
              <a:chExt cx="90367" cy="87264"/>
            </a:xfrm>
          </p:grpSpPr>
          <p:sp>
            <p:nvSpPr>
              <p:cNvPr id="188" name="Circle: Hollow 187">
                <a:extLst>
                  <a:ext uri="{FF2B5EF4-FFF2-40B4-BE49-F238E27FC236}">
                    <a16:creationId xmlns:a16="http://schemas.microsoft.com/office/drawing/2014/main" id="{05B207AF-EE82-42D0-8C65-581E74061BAF}"/>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BF866E0E-6EB7-4AC9-A21E-0D0477B42D5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0" name="Group 189">
              <a:extLst>
                <a:ext uri="{FF2B5EF4-FFF2-40B4-BE49-F238E27FC236}">
                  <a16:creationId xmlns:a16="http://schemas.microsoft.com/office/drawing/2014/main" id="{D4E17E26-AC0B-4B0F-8A3D-301B06FD252A}"/>
                </a:ext>
              </a:extLst>
            </p:cNvPr>
            <p:cNvGrpSpPr/>
            <p:nvPr/>
          </p:nvGrpSpPr>
          <p:grpSpPr>
            <a:xfrm>
              <a:off x="4647810" y="3335149"/>
              <a:ext cx="90355" cy="87253"/>
              <a:chOff x="1259812" y="3411205"/>
              <a:chExt cx="90367" cy="87264"/>
            </a:xfrm>
          </p:grpSpPr>
          <p:sp>
            <p:nvSpPr>
              <p:cNvPr id="191" name="Circle: Hollow 190">
                <a:extLst>
                  <a:ext uri="{FF2B5EF4-FFF2-40B4-BE49-F238E27FC236}">
                    <a16:creationId xmlns:a16="http://schemas.microsoft.com/office/drawing/2014/main" id="{DD1812A4-A533-41A2-B5CA-6AD5807A3158}"/>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19B61602-AA75-47CF-94A4-D14896B1BD3D}"/>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35D8174E-9A0C-4CE1-BDF2-C6EAB50DD34D}"/>
                </a:ext>
              </a:extLst>
            </p:cNvPr>
            <p:cNvGrpSpPr/>
            <p:nvPr/>
          </p:nvGrpSpPr>
          <p:grpSpPr>
            <a:xfrm>
              <a:off x="4454533" y="4219309"/>
              <a:ext cx="90355" cy="87253"/>
              <a:chOff x="1259812" y="3411205"/>
              <a:chExt cx="90367" cy="87264"/>
            </a:xfrm>
          </p:grpSpPr>
          <p:sp>
            <p:nvSpPr>
              <p:cNvPr id="194" name="Circle: Hollow 193">
                <a:extLst>
                  <a:ext uri="{FF2B5EF4-FFF2-40B4-BE49-F238E27FC236}">
                    <a16:creationId xmlns:a16="http://schemas.microsoft.com/office/drawing/2014/main" id="{23153481-028C-42D2-8D0B-ACB238EB0EBC}"/>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DC45CAE1-526D-471E-A23B-D13CD6D6FAEC}"/>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6" name="Group 195">
              <a:extLst>
                <a:ext uri="{FF2B5EF4-FFF2-40B4-BE49-F238E27FC236}">
                  <a16:creationId xmlns:a16="http://schemas.microsoft.com/office/drawing/2014/main" id="{31EFE7C2-3EA3-449B-80C9-AE3F3B8BF0F2}"/>
                </a:ext>
              </a:extLst>
            </p:cNvPr>
            <p:cNvGrpSpPr/>
            <p:nvPr/>
          </p:nvGrpSpPr>
          <p:grpSpPr>
            <a:xfrm>
              <a:off x="4822568" y="3907446"/>
              <a:ext cx="90355" cy="87253"/>
              <a:chOff x="1259812" y="3411205"/>
              <a:chExt cx="90367" cy="87264"/>
            </a:xfrm>
          </p:grpSpPr>
          <p:sp>
            <p:nvSpPr>
              <p:cNvPr id="197" name="Circle: Hollow 196">
                <a:extLst>
                  <a:ext uri="{FF2B5EF4-FFF2-40B4-BE49-F238E27FC236}">
                    <a16:creationId xmlns:a16="http://schemas.microsoft.com/office/drawing/2014/main" id="{D0A67310-EA11-4BB1-9B91-9E42550976AA}"/>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87299438-12B0-4FAD-9AA0-79DD79856AD1}"/>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99" name="Oval 592">
              <a:extLst>
                <a:ext uri="{FF2B5EF4-FFF2-40B4-BE49-F238E27FC236}">
                  <a16:creationId xmlns:a16="http://schemas.microsoft.com/office/drawing/2014/main" id="{B42DD0B4-9183-4F33-9EFC-7698582803E6}"/>
                </a:ext>
              </a:extLst>
            </p:cNvPr>
            <p:cNvSpPr>
              <a:spLocks noChangeAspect="1" noChangeArrowheads="1"/>
            </p:cNvSpPr>
            <p:nvPr/>
          </p:nvSpPr>
          <p:spPr bwMode="auto">
            <a:xfrm>
              <a:off x="4203013" y="3606803"/>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grpSp>
          <p:nvGrpSpPr>
            <p:cNvPr id="200" name="Group 199">
              <a:extLst>
                <a:ext uri="{FF2B5EF4-FFF2-40B4-BE49-F238E27FC236}">
                  <a16:creationId xmlns:a16="http://schemas.microsoft.com/office/drawing/2014/main" id="{AA0818D4-A373-446F-82D1-2F1B7C4C642E}"/>
                </a:ext>
              </a:extLst>
            </p:cNvPr>
            <p:cNvGrpSpPr/>
            <p:nvPr/>
          </p:nvGrpSpPr>
          <p:grpSpPr>
            <a:xfrm>
              <a:off x="7340199" y="5800235"/>
              <a:ext cx="90355" cy="87253"/>
              <a:chOff x="1259812" y="3411205"/>
              <a:chExt cx="90367" cy="87264"/>
            </a:xfrm>
          </p:grpSpPr>
          <p:sp>
            <p:nvSpPr>
              <p:cNvPr id="201" name="Circle: Hollow 200">
                <a:extLst>
                  <a:ext uri="{FF2B5EF4-FFF2-40B4-BE49-F238E27FC236}">
                    <a16:creationId xmlns:a16="http://schemas.microsoft.com/office/drawing/2014/main" id="{B616333B-954A-4142-BEC8-C1206759F5B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Oval 201">
                <a:extLst>
                  <a:ext uri="{FF2B5EF4-FFF2-40B4-BE49-F238E27FC236}">
                    <a16:creationId xmlns:a16="http://schemas.microsoft.com/office/drawing/2014/main" id="{1D76AF78-0F40-4BFC-B769-0E22F05442F6}"/>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3" name="Group 202">
              <a:extLst>
                <a:ext uri="{FF2B5EF4-FFF2-40B4-BE49-F238E27FC236}">
                  <a16:creationId xmlns:a16="http://schemas.microsoft.com/office/drawing/2014/main" id="{7653A76A-7CD0-470E-A06B-7CECD5D4B25D}"/>
                </a:ext>
              </a:extLst>
            </p:cNvPr>
            <p:cNvGrpSpPr/>
            <p:nvPr/>
          </p:nvGrpSpPr>
          <p:grpSpPr>
            <a:xfrm>
              <a:off x="6616401" y="5739399"/>
              <a:ext cx="90355" cy="87253"/>
              <a:chOff x="1259812" y="3411205"/>
              <a:chExt cx="90367" cy="87264"/>
            </a:xfrm>
          </p:grpSpPr>
          <p:sp>
            <p:nvSpPr>
              <p:cNvPr id="204" name="Circle: Hollow 203">
                <a:extLst>
                  <a:ext uri="{FF2B5EF4-FFF2-40B4-BE49-F238E27FC236}">
                    <a16:creationId xmlns:a16="http://schemas.microsoft.com/office/drawing/2014/main" id="{C7093D4C-1292-4262-A36F-8C2E2DEAD823}"/>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04">
                <a:extLst>
                  <a:ext uri="{FF2B5EF4-FFF2-40B4-BE49-F238E27FC236}">
                    <a16:creationId xmlns:a16="http://schemas.microsoft.com/office/drawing/2014/main" id="{D245DD52-4ADB-43A5-9F43-1F91BBF7E09F}"/>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1D5F3727-4A18-47A9-9B98-48B02720D07C}"/>
                </a:ext>
              </a:extLst>
            </p:cNvPr>
            <p:cNvGrpSpPr/>
            <p:nvPr/>
          </p:nvGrpSpPr>
          <p:grpSpPr>
            <a:xfrm>
              <a:off x="7812805" y="6285941"/>
              <a:ext cx="90355" cy="87253"/>
              <a:chOff x="1259812" y="3411205"/>
              <a:chExt cx="90367" cy="87264"/>
            </a:xfrm>
          </p:grpSpPr>
          <p:sp>
            <p:nvSpPr>
              <p:cNvPr id="207" name="Circle: Hollow 206">
                <a:extLst>
                  <a:ext uri="{FF2B5EF4-FFF2-40B4-BE49-F238E27FC236}">
                    <a16:creationId xmlns:a16="http://schemas.microsoft.com/office/drawing/2014/main" id="{B9BF772E-AC8C-421B-8870-7AC43A09104D}"/>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6CA832B4-E6CE-4E91-9E63-222A0041D8B5}"/>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1FC7B186-4151-4F2D-8CF4-67A0A4D1DDB5}"/>
                </a:ext>
              </a:extLst>
            </p:cNvPr>
            <p:cNvGrpSpPr/>
            <p:nvPr/>
          </p:nvGrpSpPr>
          <p:grpSpPr>
            <a:xfrm>
              <a:off x="6129067" y="4771681"/>
              <a:ext cx="90355" cy="87253"/>
              <a:chOff x="1259812" y="3411205"/>
              <a:chExt cx="90367" cy="87264"/>
            </a:xfrm>
          </p:grpSpPr>
          <p:sp>
            <p:nvSpPr>
              <p:cNvPr id="210" name="Circle: Hollow 209">
                <a:extLst>
                  <a:ext uri="{FF2B5EF4-FFF2-40B4-BE49-F238E27FC236}">
                    <a16:creationId xmlns:a16="http://schemas.microsoft.com/office/drawing/2014/main" id="{1990833C-778F-44F1-B266-90A7FF384DDE}"/>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210">
                <a:extLst>
                  <a:ext uri="{FF2B5EF4-FFF2-40B4-BE49-F238E27FC236}">
                    <a16:creationId xmlns:a16="http://schemas.microsoft.com/office/drawing/2014/main" id="{B568634A-9372-4550-A12D-220D0A7D5682}"/>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2" name="Group 211">
              <a:extLst>
                <a:ext uri="{FF2B5EF4-FFF2-40B4-BE49-F238E27FC236}">
                  <a16:creationId xmlns:a16="http://schemas.microsoft.com/office/drawing/2014/main" id="{8559E309-6873-4687-B8F8-1E00F9DA2AF0}"/>
                </a:ext>
              </a:extLst>
            </p:cNvPr>
            <p:cNvGrpSpPr/>
            <p:nvPr/>
          </p:nvGrpSpPr>
          <p:grpSpPr>
            <a:xfrm>
              <a:off x="7083060" y="3994698"/>
              <a:ext cx="90355" cy="87253"/>
              <a:chOff x="1259812" y="3411205"/>
              <a:chExt cx="90367" cy="87264"/>
            </a:xfrm>
          </p:grpSpPr>
          <p:sp>
            <p:nvSpPr>
              <p:cNvPr id="213" name="Circle: Hollow 212">
                <a:extLst>
                  <a:ext uri="{FF2B5EF4-FFF2-40B4-BE49-F238E27FC236}">
                    <a16:creationId xmlns:a16="http://schemas.microsoft.com/office/drawing/2014/main" id="{C38F68AF-C938-45EA-957C-EFC916F27490}"/>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Oval 213">
                <a:extLst>
                  <a:ext uri="{FF2B5EF4-FFF2-40B4-BE49-F238E27FC236}">
                    <a16:creationId xmlns:a16="http://schemas.microsoft.com/office/drawing/2014/main" id="{3719AAB1-ECD3-46C9-B325-9B1E3482D5B4}"/>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5" name="Group 214">
              <a:extLst>
                <a:ext uri="{FF2B5EF4-FFF2-40B4-BE49-F238E27FC236}">
                  <a16:creationId xmlns:a16="http://schemas.microsoft.com/office/drawing/2014/main" id="{99777593-3AD7-4DCB-8751-7B4CF0E2A114}"/>
                </a:ext>
              </a:extLst>
            </p:cNvPr>
            <p:cNvGrpSpPr/>
            <p:nvPr/>
          </p:nvGrpSpPr>
          <p:grpSpPr>
            <a:xfrm>
              <a:off x="5683084" y="4647873"/>
              <a:ext cx="90355" cy="87253"/>
              <a:chOff x="1259812" y="3411205"/>
              <a:chExt cx="90367" cy="87264"/>
            </a:xfrm>
          </p:grpSpPr>
          <p:sp>
            <p:nvSpPr>
              <p:cNvPr id="216" name="Circle: Hollow 215">
                <a:extLst>
                  <a:ext uri="{FF2B5EF4-FFF2-40B4-BE49-F238E27FC236}">
                    <a16:creationId xmlns:a16="http://schemas.microsoft.com/office/drawing/2014/main" id="{9F4EAE7F-3B8F-4C43-87A3-1508B8420BF5}"/>
                  </a:ext>
                </a:extLst>
              </p:cNvPr>
              <p:cNvSpPr/>
              <p:nvPr/>
            </p:nvSpPr>
            <p:spPr>
              <a:xfrm>
                <a:off x="1270403" y="3419155"/>
                <a:ext cx="69187" cy="68742"/>
              </a:xfrm>
              <a:prstGeom prst="donut">
                <a:avLst/>
              </a:prstGeom>
              <a:solidFill>
                <a:srgbClr val="70AD47"/>
              </a:solidFill>
              <a:ln>
                <a:solidFill>
                  <a:srgbClr val="2878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337369A4-30CB-4764-9F24-E32013255E93}"/>
                  </a:ext>
                </a:extLst>
              </p:cNvPr>
              <p:cNvSpPr/>
              <p:nvPr/>
            </p:nvSpPr>
            <p:spPr>
              <a:xfrm>
                <a:off x="1259812" y="3411205"/>
                <a:ext cx="90367" cy="87264"/>
              </a:xfrm>
              <a:prstGeom prst="ellipse">
                <a:avLst/>
              </a:prstGeom>
              <a:noFill/>
              <a:ln w="19050">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18" name="Oval 592">
              <a:extLst>
                <a:ext uri="{FF2B5EF4-FFF2-40B4-BE49-F238E27FC236}">
                  <a16:creationId xmlns:a16="http://schemas.microsoft.com/office/drawing/2014/main" id="{8D87564A-0467-4D7E-BA7E-3B9C5E1711F4}"/>
                </a:ext>
              </a:extLst>
            </p:cNvPr>
            <p:cNvSpPr>
              <a:spLocks noChangeAspect="1" noChangeArrowheads="1"/>
            </p:cNvSpPr>
            <p:nvPr/>
          </p:nvSpPr>
          <p:spPr bwMode="auto">
            <a:xfrm>
              <a:off x="6355357" y="4516168"/>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sp>
          <p:nvSpPr>
            <p:cNvPr id="219" name="Oval 592">
              <a:extLst>
                <a:ext uri="{FF2B5EF4-FFF2-40B4-BE49-F238E27FC236}">
                  <a16:creationId xmlns:a16="http://schemas.microsoft.com/office/drawing/2014/main" id="{70C4D0CD-6404-41DC-8387-90251C84CB45}"/>
                </a:ext>
              </a:extLst>
            </p:cNvPr>
            <p:cNvSpPr>
              <a:spLocks noChangeAspect="1" noChangeArrowheads="1"/>
            </p:cNvSpPr>
            <p:nvPr/>
          </p:nvSpPr>
          <p:spPr bwMode="auto">
            <a:xfrm>
              <a:off x="6998625" y="5887447"/>
              <a:ext cx="49705" cy="51968"/>
            </a:xfrm>
            <a:prstGeom prst="ellipse">
              <a:avLst/>
            </a:prstGeom>
            <a:solidFill>
              <a:schemeClr val="accent4"/>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17554" rtl="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292929"/>
                </a:solidFill>
                <a:effectLst/>
                <a:uLnTx/>
                <a:uFillTx/>
                <a:latin typeface="Segoe UI Semilight"/>
                <a:ea typeface="+mn-ea"/>
                <a:cs typeface="+mn-cs"/>
              </a:endParaRPr>
            </a:p>
          </p:txBody>
        </p:sp>
        <p:cxnSp>
          <p:nvCxnSpPr>
            <p:cNvPr id="220" name="Connector: Curved 219">
              <a:extLst>
                <a:ext uri="{FF2B5EF4-FFF2-40B4-BE49-F238E27FC236}">
                  <a16:creationId xmlns:a16="http://schemas.microsoft.com/office/drawing/2014/main" id="{EDC3E93B-9B7C-4971-9118-905F174BA406}"/>
                </a:ext>
              </a:extLst>
            </p:cNvPr>
            <p:cNvCxnSpPr>
              <a:cxnSpLocks/>
              <a:stCxn id="165" idx="5"/>
              <a:endCxn id="176" idx="1"/>
            </p:cNvCxnSpPr>
            <p:nvPr/>
          </p:nvCxnSpPr>
          <p:spPr>
            <a:xfrm rot="16200000" flipH="1">
              <a:off x="1288184" y="3731458"/>
              <a:ext cx="98547" cy="235988"/>
            </a:xfrm>
            <a:prstGeom prst="curvedConnector3">
              <a:avLst>
                <a:gd name="adj1" fmla="val -56304"/>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Connector: Curved 220">
              <a:extLst>
                <a:ext uri="{FF2B5EF4-FFF2-40B4-BE49-F238E27FC236}">
                  <a16:creationId xmlns:a16="http://schemas.microsoft.com/office/drawing/2014/main" id="{701B1ED8-462D-4D5F-A19D-E613877B26CF}"/>
                </a:ext>
              </a:extLst>
            </p:cNvPr>
            <p:cNvCxnSpPr>
              <a:cxnSpLocks/>
            </p:cNvCxnSpPr>
            <p:nvPr/>
          </p:nvCxnSpPr>
          <p:spPr>
            <a:xfrm rot="5400000" flipH="1" flipV="1">
              <a:off x="1225544" y="3851045"/>
              <a:ext cx="150908" cy="225958"/>
            </a:xfrm>
            <a:prstGeom prst="curvedConnector3">
              <a:avLst>
                <a:gd name="adj1" fmla="val 9746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Connector: Curved 221">
              <a:extLst>
                <a:ext uri="{FF2B5EF4-FFF2-40B4-BE49-F238E27FC236}">
                  <a16:creationId xmlns:a16="http://schemas.microsoft.com/office/drawing/2014/main" id="{491D5124-30F4-4DA5-80DF-B0DA65AD7D7E}"/>
                </a:ext>
              </a:extLst>
            </p:cNvPr>
            <p:cNvCxnSpPr>
              <a:cxnSpLocks/>
              <a:stCxn id="176" idx="4"/>
              <a:endCxn id="174" idx="1"/>
            </p:cNvCxnSpPr>
            <p:nvPr/>
          </p:nvCxnSpPr>
          <p:spPr>
            <a:xfrm rot="16200000" flipH="1">
              <a:off x="1515050" y="3901060"/>
              <a:ext cx="127751" cy="211799"/>
            </a:xfrm>
            <a:prstGeom prst="curvedConnector3">
              <a:avLst>
                <a:gd name="adj1" fmla="val -6927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Connector: Curved 222">
              <a:extLst>
                <a:ext uri="{FF2B5EF4-FFF2-40B4-BE49-F238E27FC236}">
                  <a16:creationId xmlns:a16="http://schemas.microsoft.com/office/drawing/2014/main" id="{5C917078-A4E3-4183-9D69-97C86BFC7EE0}"/>
                </a:ext>
              </a:extLst>
            </p:cNvPr>
            <p:cNvCxnSpPr>
              <a:cxnSpLocks/>
              <a:stCxn id="176" idx="0"/>
              <a:endCxn id="169" idx="1"/>
            </p:cNvCxnSpPr>
            <p:nvPr/>
          </p:nvCxnSpPr>
          <p:spPr>
            <a:xfrm rot="16200000" flipH="1">
              <a:off x="1742803" y="3621337"/>
              <a:ext cx="64747" cy="604304"/>
            </a:xfrm>
            <a:prstGeom prst="curvedConnector3">
              <a:avLst>
                <a:gd name="adj1" fmla="val -35301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Connector: Curved 223">
              <a:extLst>
                <a:ext uri="{FF2B5EF4-FFF2-40B4-BE49-F238E27FC236}">
                  <a16:creationId xmlns:a16="http://schemas.microsoft.com/office/drawing/2014/main" id="{13412B41-8319-40C4-8AE1-08E5F0CDD17E}"/>
                </a:ext>
              </a:extLst>
            </p:cNvPr>
            <p:cNvCxnSpPr>
              <a:cxnSpLocks/>
              <a:stCxn id="179" idx="0"/>
              <a:endCxn id="186" idx="7"/>
            </p:cNvCxnSpPr>
            <p:nvPr/>
          </p:nvCxnSpPr>
          <p:spPr>
            <a:xfrm rot="16200000" flipH="1">
              <a:off x="2297631" y="5047503"/>
              <a:ext cx="185608" cy="471967"/>
            </a:xfrm>
            <a:prstGeom prst="curvedConnector3">
              <a:avLst>
                <a:gd name="adj1" fmla="val -307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Connector: Curved 224">
              <a:extLst>
                <a:ext uri="{FF2B5EF4-FFF2-40B4-BE49-F238E27FC236}">
                  <a16:creationId xmlns:a16="http://schemas.microsoft.com/office/drawing/2014/main" id="{E27CE1A5-558C-4772-90D2-D272C74D8971}"/>
                </a:ext>
              </a:extLst>
            </p:cNvPr>
            <p:cNvCxnSpPr>
              <a:cxnSpLocks/>
              <a:stCxn id="186" idx="7"/>
              <a:endCxn id="181" idx="0"/>
            </p:cNvCxnSpPr>
            <p:nvPr/>
          </p:nvCxnSpPr>
          <p:spPr>
            <a:xfrm rot="16200000" flipH="1">
              <a:off x="2737622" y="5265085"/>
              <a:ext cx="108051" cy="330462"/>
            </a:xfrm>
            <a:prstGeom prst="curvedConnector3">
              <a:avLst>
                <a:gd name="adj1" fmla="val -7755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6" name="Connector: Curved 225">
              <a:extLst>
                <a:ext uri="{FF2B5EF4-FFF2-40B4-BE49-F238E27FC236}">
                  <a16:creationId xmlns:a16="http://schemas.microsoft.com/office/drawing/2014/main" id="{E8664D51-8748-4276-A799-720EC4D33DAA}"/>
                </a:ext>
              </a:extLst>
            </p:cNvPr>
            <p:cNvCxnSpPr>
              <a:cxnSpLocks/>
              <a:endCxn id="186" idx="3"/>
            </p:cNvCxnSpPr>
            <p:nvPr/>
          </p:nvCxnSpPr>
          <p:spPr>
            <a:xfrm rot="5400000" flipH="1" flipV="1">
              <a:off x="2116486" y="5624868"/>
              <a:ext cx="686615" cy="262954"/>
            </a:xfrm>
            <a:prstGeom prst="curvedConnector3">
              <a:avLst>
                <a:gd name="adj1" fmla="val 5138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7" name="Connector: Curved 226">
              <a:extLst>
                <a:ext uri="{FF2B5EF4-FFF2-40B4-BE49-F238E27FC236}">
                  <a16:creationId xmlns:a16="http://schemas.microsoft.com/office/drawing/2014/main" id="{5FEA50FF-B9FA-41DE-9844-00E3C32002CE}"/>
                </a:ext>
              </a:extLst>
            </p:cNvPr>
            <p:cNvCxnSpPr>
              <a:cxnSpLocks/>
              <a:stCxn id="188" idx="2"/>
              <a:endCxn id="199" idx="6"/>
            </p:cNvCxnSpPr>
            <p:nvPr/>
          </p:nvCxnSpPr>
          <p:spPr>
            <a:xfrm rot="10800000" flipH="1" flipV="1">
              <a:off x="3855607" y="3518740"/>
              <a:ext cx="397109" cy="114048"/>
            </a:xfrm>
            <a:prstGeom prst="curvedConnector5">
              <a:avLst>
                <a:gd name="adj1" fmla="val 9593"/>
                <a:gd name="adj2" fmla="val -155090"/>
                <a:gd name="adj3" fmla="val 78416"/>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8" name="Connector: Curved 227">
              <a:extLst>
                <a:ext uri="{FF2B5EF4-FFF2-40B4-BE49-F238E27FC236}">
                  <a16:creationId xmlns:a16="http://schemas.microsoft.com/office/drawing/2014/main" id="{E114A30A-BF09-4A45-9B75-5AA5E026002D}"/>
                </a:ext>
              </a:extLst>
            </p:cNvPr>
            <p:cNvCxnSpPr>
              <a:cxnSpLocks/>
              <a:stCxn id="199" idx="4"/>
              <a:endCxn id="192" idx="4"/>
            </p:cNvCxnSpPr>
            <p:nvPr/>
          </p:nvCxnSpPr>
          <p:spPr>
            <a:xfrm rot="5400000" flipH="1" flipV="1">
              <a:off x="4342220" y="3308006"/>
              <a:ext cx="236411" cy="465123"/>
            </a:xfrm>
            <a:prstGeom prst="curvedConnector3">
              <a:avLst>
                <a:gd name="adj1" fmla="val 4028"/>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9" name="Connector: Curved 228">
              <a:extLst>
                <a:ext uri="{FF2B5EF4-FFF2-40B4-BE49-F238E27FC236}">
                  <a16:creationId xmlns:a16="http://schemas.microsoft.com/office/drawing/2014/main" id="{826CACF9-C7E3-454B-A67E-584C9346A04A}"/>
                </a:ext>
              </a:extLst>
            </p:cNvPr>
            <p:cNvCxnSpPr>
              <a:cxnSpLocks/>
              <a:stCxn id="199" idx="3"/>
              <a:endCxn id="197" idx="0"/>
            </p:cNvCxnSpPr>
            <p:nvPr/>
          </p:nvCxnSpPr>
          <p:spPr>
            <a:xfrm rot="16200000" flipH="1">
              <a:off x="4406921" y="3454531"/>
              <a:ext cx="264195" cy="657456"/>
            </a:xfrm>
            <a:prstGeom prst="curvedConnector3">
              <a:avLst>
                <a:gd name="adj1" fmla="val 100467"/>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0" name="Connector: Curved 229">
              <a:extLst>
                <a:ext uri="{FF2B5EF4-FFF2-40B4-BE49-F238E27FC236}">
                  <a16:creationId xmlns:a16="http://schemas.microsoft.com/office/drawing/2014/main" id="{05C01C01-431D-43FF-A549-839F72CCB148}"/>
                </a:ext>
              </a:extLst>
            </p:cNvPr>
            <p:cNvCxnSpPr>
              <a:cxnSpLocks/>
              <a:stCxn id="199" idx="3"/>
              <a:endCxn id="195" idx="6"/>
            </p:cNvCxnSpPr>
            <p:nvPr/>
          </p:nvCxnSpPr>
          <p:spPr>
            <a:xfrm rot="16200000" flipH="1">
              <a:off x="4071722" y="3789730"/>
              <a:ext cx="611734" cy="334596"/>
            </a:xfrm>
            <a:prstGeom prst="curvedConnector4">
              <a:avLst>
                <a:gd name="adj1" fmla="val 45812"/>
                <a:gd name="adj2" fmla="val -19545"/>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1" name="Group 230">
              <a:extLst>
                <a:ext uri="{FF2B5EF4-FFF2-40B4-BE49-F238E27FC236}">
                  <a16:creationId xmlns:a16="http://schemas.microsoft.com/office/drawing/2014/main" id="{19985E8E-D0B6-4299-BA3C-A8C6D6716D00}"/>
                </a:ext>
              </a:extLst>
            </p:cNvPr>
            <p:cNvGrpSpPr/>
            <p:nvPr/>
          </p:nvGrpSpPr>
          <p:grpSpPr>
            <a:xfrm>
              <a:off x="4279448" y="1361326"/>
              <a:ext cx="509701" cy="495992"/>
              <a:chOff x="6249125" y="3598792"/>
              <a:chExt cx="784110" cy="802170"/>
            </a:xfrm>
          </p:grpSpPr>
          <p:sp>
            <p:nvSpPr>
              <p:cNvPr id="232" name="Octagon 231">
                <a:extLst>
                  <a:ext uri="{FF2B5EF4-FFF2-40B4-BE49-F238E27FC236}">
                    <a16:creationId xmlns:a16="http://schemas.microsoft.com/office/drawing/2014/main" id="{878A4075-E066-43BA-BF67-49638647769A}"/>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CBA0987-74F1-42FF-AC92-0B472072F751}"/>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50973E9B-7EB2-48D1-9836-B7F21C8E0D6F}"/>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6D25DF9-DFBD-4739-8DA6-62C46D1DE2F8}"/>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426A3360-6D1C-4D42-9AE6-EAC3A58025BC}"/>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45F064F5-1703-472B-9375-2C8C3BF89B1F}"/>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8" name="Picture 237">
                <a:extLst>
                  <a:ext uri="{FF2B5EF4-FFF2-40B4-BE49-F238E27FC236}">
                    <a16:creationId xmlns:a16="http://schemas.microsoft.com/office/drawing/2014/main" id="{48E777B3-45EC-414F-842A-CB5AE88655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9125" y="3598792"/>
                <a:ext cx="784110" cy="787929"/>
              </a:xfrm>
              <a:prstGeom prst="rect">
                <a:avLst/>
              </a:prstGeom>
            </p:spPr>
          </p:pic>
        </p:grpSp>
        <p:pic>
          <p:nvPicPr>
            <p:cNvPr id="239" name="Picture 238">
              <a:extLst>
                <a:ext uri="{FF2B5EF4-FFF2-40B4-BE49-F238E27FC236}">
                  <a16:creationId xmlns:a16="http://schemas.microsoft.com/office/drawing/2014/main" id="{C396F9EB-EF25-493B-BEED-CEC51C009D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4004" y="1416704"/>
              <a:ext cx="377850" cy="385232"/>
            </a:xfrm>
            <a:prstGeom prst="rect">
              <a:avLst/>
            </a:prstGeom>
          </p:spPr>
        </p:pic>
        <p:cxnSp>
          <p:nvCxnSpPr>
            <p:cNvPr id="240" name="Straight Arrow Connector 239">
              <a:extLst>
                <a:ext uri="{FF2B5EF4-FFF2-40B4-BE49-F238E27FC236}">
                  <a16:creationId xmlns:a16="http://schemas.microsoft.com/office/drawing/2014/main" id="{C0FE607C-CF1F-4DCF-BC96-D49EEF976976}"/>
                </a:ext>
              </a:extLst>
            </p:cNvPr>
            <p:cNvCxnSpPr>
              <a:cxnSpLocks/>
              <a:stCxn id="239" idx="3"/>
              <a:endCxn id="238" idx="1"/>
            </p:cNvCxnSpPr>
            <p:nvPr/>
          </p:nvCxnSpPr>
          <p:spPr>
            <a:xfrm flipV="1">
              <a:off x="3271855" y="1604916"/>
              <a:ext cx="1007593" cy="4404"/>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1" name="Connector: Curved 240">
              <a:extLst>
                <a:ext uri="{FF2B5EF4-FFF2-40B4-BE49-F238E27FC236}">
                  <a16:creationId xmlns:a16="http://schemas.microsoft.com/office/drawing/2014/main" id="{E869F626-E7A3-4B60-A643-ADC951C3DC29}"/>
                </a:ext>
              </a:extLst>
            </p:cNvPr>
            <p:cNvCxnSpPr>
              <a:cxnSpLocks/>
              <a:stCxn id="210" idx="7"/>
              <a:endCxn id="218" idx="3"/>
            </p:cNvCxnSpPr>
            <p:nvPr/>
          </p:nvCxnSpPr>
          <p:spPr>
            <a:xfrm rot="5400000" flipH="1" flipV="1">
              <a:off x="6166106" y="4593125"/>
              <a:ext cx="229130" cy="163933"/>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2" name="Connector: Curved 241">
              <a:extLst>
                <a:ext uri="{FF2B5EF4-FFF2-40B4-BE49-F238E27FC236}">
                  <a16:creationId xmlns:a16="http://schemas.microsoft.com/office/drawing/2014/main" id="{C6846BFA-9CB2-472B-8BF4-844FB3663007}"/>
                </a:ext>
              </a:extLst>
            </p:cNvPr>
            <p:cNvCxnSpPr>
              <a:cxnSpLocks/>
              <a:stCxn id="213" idx="3"/>
              <a:endCxn id="218" idx="7"/>
            </p:cNvCxnSpPr>
            <p:nvPr/>
          </p:nvCxnSpPr>
          <p:spPr>
            <a:xfrm rot="5400000">
              <a:off x="6519529" y="3939529"/>
              <a:ext cx="462505" cy="70599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Connector: Curved 242">
              <a:extLst>
                <a:ext uri="{FF2B5EF4-FFF2-40B4-BE49-F238E27FC236}">
                  <a16:creationId xmlns:a16="http://schemas.microsoft.com/office/drawing/2014/main" id="{318AFE18-FC5C-4F31-91D6-BB59761FC74B}"/>
                </a:ext>
              </a:extLst>
            </p:cNvPr>
            <p:cNvCxnSpPr>
              <a:cxnSpLocks/>
              <a:stCxn id="219" idx="1"/>
              <a:endCxn id="204" idx="6"/>
            </p:cNvCxnSpPr>
            <p:nvPr/>
          </p:nvCxnSpPr>
          <p:spPr>
            <a:xfrm rot="16200000" flipV="1">
              <a:off x="6794343" y="5683498"/>
              <a:ext cx="113384" cy="309736"/>
            </a:xfrm>
            <a:prstGeom prst="curvedConnector2">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4" name="Connector: Curved 243">
              <a:extLst>
                <a:ext uri="{FF2B5EF4-FFF2-40B4-BE49-F238E27FC236}">
                  <a16:creationId xmlns:a16="http://schemas.microsoft.com/office/drawing/2014/main" id="{85FBB5D0-F005-4A7A-B6C3-C42917B8C192}"/>
                </a:ext>
              </a:extLst>
            </p:cNvPr>
            <p:cNvCxnSpPr>
              <a:cxnSpLocks/>
              <a:stCxn id="202" idx="2"/>
              <a:endCxn id="219" idx="6"/>
            </p:cNvCxnSpPr>
            <p:nvPr/>
          </p:nvCxnSpPr>
          <p:spPr>
            <a:xfrm rot="10800000" flipV="1">
              <a:off x="7048329" y="5843821"/>
              <a:ext cx="291869" cy="69610"/>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5" name="Connector: Curved 244">
              <a:extLst>
                <a:ext uri="{FF2B5EF4-FFF2-40B4-BE49-F238E27FC236}">
                  <a16:creationId xmlns:a16="http://schemas.microsoft.com/office/drawing/2014/main" id="{5240D03D-0EAE-40E3-987C-BCD49298BC87}"/>
                </a:ext>
              </a:extLst>
            </p:cNvPr>
            <p:cNvCxnSpPr>
              <a:cxnSpLocks/>
              <a:stCxn id="208" idx="1"/>
              <a:endCxn id="219" idx="5"/>
            </p:cNvCxnSpPr>
            <p:nvPr/>
          </p:nvCxnSpPr>
          <p:spPr>
            <a:xfrm rot="16200000" flipV="1">
              <a:off x="7250107" y="5722749"/>
              <a:ext cx="366875" cy="784987"/>
            </a:xfrm>
            <a:prstGeom prst="curvedConnector3">
              <a:avLst>
                <a:gd name="adj1" fmla="val 50000"/>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6" name="Straight Arrow Connector 245">
              <a:extLst>
                <a:ext uri="{FF2B5EF4-FFF2-40B4-BE49-F238E27FC236}">
                  <a16:creationId xmlns:a16="http://schemas.microsoft.com/office/drawing/2014/main" id="{F2479DE6-7BAD-4B3C-BC60-38706CA5D6FD}"/>
                </a:ext>
              </a:extLst>
            </p:cNvPr>
            <p:cNvCxnSpPr>
              <a:cxnSpLocks/>
              <a:stCxn id="238" idx="2"/>
            </p:cNvCxnSpPr>
            <p:nvPr/>
          </p:nvCxnSpPr>
          <p:spPr>
            <a:xfrm flipH="1">
              <a:off x="1462437" y="1848509"/>
              <a:ext cx="3071862" cy="203803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7" name="Straight Arrow Connector 246">
              <a:extLst>
                <a:ext uri="{FF2B5EF4-FFF2-40B4-BE49-F238E27FC236}">
                  <a16:creationId xmlns:a16="http://schemas.microsoft.com/office/drawing/2014/main" id="{1AF73194-B1C5-445C-A907-2D4A719424FE}"/>
                </a:ext>
              </a:extLst>
            </p:cNvPr>
            <p:cNvCxnSpPr>
              <a:cxnSpLocks/>
              <a:stCxn id="238" idx="2"/>
              <a:endCxn id="199" idx="1"/>
            </p:cNvCxnSpPr>
            <p:nvPr/>
          </p:nvCxnSpPr>
          <p:spPr>
            <a:xfrm flipH="1">
              <a:off x="4210290" y="1848508"/>
              <a:ext cx="324008" cy="176590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5589C2E-DB22-4C20-9B28-52373B28262D}"/>
                </a:ext>
              </a:extLst>
            </p:cNvPr>
            <p:cNvCxnSpPr>
              <a:cxnSpLocks/>
              <a:stCxn id="238" idx="2"/>
              <a:endCxn id="218" idx="0"/>
            </p:cNvCxnSpPr>
            <p:nvPr/>
          </p:nvCxnSpPr>
          <p:spPr>
            <a:xfrm>
              <a:off x="4534298" y="1848508"/>
              <a:ext cx="1845910" cy="26676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473A7568-81C7-4113-B349-81BDF0AB7421}"/>
                </a:ext>
              </a:extLst>
            </p:cNvPr>
            <p:cNvCxnSpPr>
              <a:cxnSpLocks/>
              <a:stCxn id="238" idx="2"/>
              <a:endCxn id="219" idx="6"/>
            </p:cNvCxnSpPr>
            <p:nvPr/>
          </p:nvCxnSpPr>
          <p:spPr>
            <a:xfrm>
              <a:off x="4534300" y="1848509"/>
              <a:ext cx="2514030" cy="406492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840E7507-3714-46AE-9F64-59F1656BAABD}"/>
                </a:ext>
              </a:extLst>
            </p:cNvPr>
            <p:cNvGrpSpPr/>
            <p:nvPr/>
          </p:nvGrpSpPr>
          <p:grpSpPr>
            <a:xfrm>
              <a:off x="461166" y="5022029"/>
              <a:ext cx="1049980" cy="1043257"/>
              <a:chOff x="1702931" y="3845631"/>
              <a:chExt cx="1893442" cy="1845270"/>
            </a:xfrm>
          </p:grpSpPr>
          <p:pic>
            <p:nvPicPr>
              <p:cNvPr id="251" name="Picture 250">
                <a:extLst>
                  <a:ext uri="{FF2B5EF4-FFF2-40B4-BE49-F238E27FC236}">
                    <a16:creationId xmlns:a16="http://schemas.microsoft.com/office/drawing/2014/main" id="{3AB963A2-128A-47C6-9020-2484A0470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2931" y="4457514"/>
                <a:ext cx="735236" cy="735236"/>
              </a:xfrm>
              <a:prstGeom prst="rect">
                <a:avLst/>
              </a:prstGeom>
            </p:spPr>
          </p:pic>
          <p:pic>
            <p:nvPicPr>
              <p:cNvPr id="252" name="Picture 251">
                <a:extLst>
                  <a:ext uri="{FF2B5EF4-FFF2-40B4-BE49-F238E27FC236}">
                    <a16:creationId xmlns:a16="http://schemas.microsoft.com/office/drawing/2014/main" id="{BFA3DB24-94D8-46FE-8878-9CC914CE92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39637" y="4910611"/>
                <a:ext cx="780290" cy="780290"/>
              </a:xfrm>
              <a:prstGeom prst="rect">
                <a:avLst/>
              </a:prstGeom>
            </p:spPr>
          </p:pic>
          <p:grpSp>
            <p:nvGrpSpPr>
              <p:cNvPr id="253" name="Group 252">
                <a:extLst>
                  <a:ext uri="{FF2B5EF4-FFF2-40B4-BE49-F238E27FC236}">
                    <a16:creationId xmlns:a16="http://schemas.microsoft.com/office/drawing/2014/main" id="{910020F0-1EC2-41F6-9539-C14CFE7F286E}"/>
                  </a:ext>
                </a:extLst>
              </p:cNvPr>
              <p:cNvGrpSpPr/>
              <p:nvPr/>
            </p:nvGrpSpPr>
            <p:grpSpPr>
              <a:xfrm>
                <a:off x="2663190" y="3845631"/>
                <a:ext cx="933183" cy="979501"/>
                <a:chOff x="3402032" y="3628744"/>
                <a:chExt cx="933183" cy="979501"/>
              </a:xfrm>
            </p:grpSpPr>
            <p:pic>
              <p:nvPicPr>
                <p:cNvPr id="254" name="Picture 253">
                  <a:extLst>
                    <a:ext uri="{FF2B5EF4-FFF2-40B4-BE49-F238E27FC236}">
                      <a16:creationId xmlns:a16="http://schemas.microsoft.com/office/drawing/2014/main" id="{B4E8A8CD-80B6-4473-B541-8675F4B5C647}"/>
                    </a:ext>
                  </a:extLst>
                </p:cNvPr>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687222" y="3873907"/>
                  <a:ext cx="362801" cy="380808"/>
                </a:xfrm>
                <a:prstGeom prst="rect">
                  <a:avLst/>
                </a:prstGeom>
              </p:spPr>
            </p:pic>
            <p:pic>
              <p:nvPicPr>
                <p:cNvPr id="255" name="Picture 254">
                  <a:extLst>
                    <a:ext uri="{FF2B5EF4-FFF2-40B4-BE49-F238E27FC236}">
                      <a16:creationId xmlns:a16="http://schemas.microsoft.com/office/drawing/2014/main" id="{03DF49A4-F0DE-42DE-93D6-7D7FF04517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02032" y="3628744"/>
                  <a:ext cx="933183" cy="979501"/>
                </a:xfrm>
                <a:prstGeom prst="rect">
                  <a:avLst/>
                </a:prstGeom>
              </p:spPr>
            </p:pic>
          </p:grpSp>
        </p:grpSp>
      </p:grpSp>
      <p:pic>
        <p:nvPicPr>
          <p:cNvPr id="3" name="Picture 2" descr="A close up of a map&#10;&#10;Description generated with high confidence">
            <a:extLst>
              <a:ext uri="{FF2B5EF4-FFF2-40B4-BE49-F238E27FC236}">
                <a16:creationId xmlns:a16="http://schemas.microsoft.com/office/drawing/2014/main" id="{BA493EAA-A30D-4F4B-868D-7749F37D2E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5243" y="1550019"/>
            <a:ext cx="1554214" cy="889550"/>
          </a:xfrm>
          <a:prstGeom prst="rect">
            <a:avLst/>
          </a:prstGeom>
        </p:spPr>
      </p:pic>
      <p:pic>
        <p:nvPicPr>
          <p:cNvPr id="109" name="Picture 6" descr="Image result for azure traffic manager">
            <a:extLst>
              <a:ext uri="{FF2B5EF4-FFF2-40B4-BE49-F238E27FC236}">
                <a16:creationId xmlns:a16="http://schemas.microsoft.com/office/drawing/2014/main" id="{8068EBA2-B44A-E34E-AB00-6EFBCE3953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330060"/>
            <a:ext cx="1289135" cy="6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644014"/>
          </a:xfrm>
        </p:spPr>
        <p:txBody>
          <a:bodyPr/>
          <a:lstStyle/>
          <a:p>
            <a:r>
              <a:rPr lang="en-US" dirty="0"/>
              <a:t>Application Gateway</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1251130"/>
            <a:ext cx="5544641" cy="5537923"/>
          </a:xfrm>
        </p:spPr>
        <p:txBody>
          <a:bodyPr vert="horz" wrap="square" lIns="0" tIns="0" rIns="0" bIns="0" rtlCol="0" anchor="t">
            <a:normAutofit fontScale="55000" lnSpcReduction="20000"/>
          </a:bodyPr>
          <a:lstStyle/>
          <a:p>
            <a:pPr marL="0" indent="0">
              <a:buNone/>
            </a:pPr>
            <a:endParaRPr lang="en-US" sz="2900" b="1" dirty="0">
              <a:solidFill>
                <a:schemeClr val="tx1"/>
              </a:solidFill>
              <a:latin typeface="+mn-lt"/>
            </a:endParaRPr>
          </a:p>
          <a:p>
            <a:pPr marL="0" indent="0">
              <a:buNone/>
            </a:pPr>
            <a:r>
              <a:rPr lang="en-US" sz="2900" b="1" dirty="0">
                <a:solidFill>
                  <a:schemeClr val="tx1"/>
                </a:solidFill>
                <a:latin typeface="+mn-lt"/>
              </a:rPr>
              <a:t>Platform managed </a:t>
            </a:r>
            <a:r>
              <a:rPr lang="en-US" sz="2900" dirty="0"/>
              <a:t>built in high availability and scalability</a:t>
            </a:r>
          </a:p>
          <a:p>
            <a:pPr marL="0" indent="0">
              <a:buNone/>
            </a:pPr>
            <a:r>
              <a:rPr lang="en-US" sz="2900" b="1" dirty="0">
                <a:solidFill>
                  <a:schemeClr val="tx1"/>
                </a:solidFill>
                <a:latin typeface="+mn-lt"/>
              </a:rPr>
              <a:t>Layer 7 load balancing </a:t>
            </a:r>
            <a:r>
              <a:rPr lang="en-US" sz="2900" dirty="0"/>
              <a:t>URL path, host based, round robin, session affinity, redirection</a:t>
            </a:r>
          </a:p>
          <a:p>
            <a:pPr marL="0" indent="0">
              <a:buNone/>
            </a:pPr>
            <a:r>
              <a:rPr lang="en-US" sz="2900" b="1" dirty="0">
                <a:solidFill>
                  <a:schemeClr val="tx1"/>
                </a:solidFill>
                <a:latin typeface="+mn-lt"/>
              </a:rPr>
              <a:t>Centralized SSL management </a:t>
            </a:r>
            <a:r>
              <a:rPr lang="en-US" sz="2900" dirty="0"/>
              <a:t>SSL offload and SSL policy </a:t>
            </a:r>
          </a:p>
          <a:p>
            <a:pPr marL="0" indent="0">
              <a:buNone/>
            </a:pPr>
            <a:r>
              <a:rPr lang="en-US" b="1" dirty="0">
                <a:solidFill>
                  <a:schemeClr val="tx1"/>
                </a:solidFill>
                <a:latin typeface="+mn-lt"/>
              </a:rPr>
              <a:t>Public or ILB </a:t>
            </a:r>
            <a:r>
              <a:rPr lang="en-US" sz="2900" dirty="0"/>
              <a:t>public internal or hybrid </a:t>
            </a:r>
          </a:p>
          <a:p>
            <a:pPr marL="0" indent="0">
              <a:buNone/>
            </a:pPr>
            <a:r>
              <a:rPr lang="en-US" b="1" dirty="0">
                <a:solidFill>
                  <a:schemeClr val="tx1"/>
                </a:solidFill>
                <a:latin typeface="+mn-lt"/>
              </a:rPr>
              <a:t>Rich diagnostics </a:t>
            </a:r>
            <a:r>
              <a:rPr lang="en-US" sz="2900" dirty="0"/>
              <a:t>Azure monitor, Log analytics</a:t>
            </a:r>
          </a:p>
          <a:p>
            <a:pPr marL="0" indent="0">
              <a:buNone/>
            </a:pPr>
            <a:endParaRPr lang="en-US" dirty="0"/>
          </a:p>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a:t>
            </a:r>
          </a:p>
          <a:p>
            <a:pPr marL="0" indent="0">
              <a:buNone/>
            </a:pPr>
            <a:r>
              <a:rPr lang="en-US" sz="2500" dirty="0">
                <a:latin typeface="+mn-lt"/>
              </a:rPr>
              <a:t>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Complete API Parity</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And more features …</a:t>
            </a: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35904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4607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965371" y="2684476"/>
            <a:ext cx="6236859" cy="41735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4850" y="179594"/>
            <a:ext cx="8993956" cy="1107996"/>
          </a:xfrm>
        </p:spPr>
        <p:txBody>
          <a:bodyPr/>
          <a:lstStyle/>
          <a:p>
            <a:r>
              <a:rPr lang="en-US" dirty="0"/>
              <a:t>Application Gateway continued what’s new</a:t>
            </a:r>
            <a:br>
              <a:rPr lang="en-US" dirty="0"/>
            </a:br>
            <a:endParaRPr lang="en-US" dirty="0"/>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00504" y="1459684"/>
            <a:ext cx="5645440" cy="5520761"/>
          </a:xfrm>
        </p:spPr>
        <p:txBody>
          <a:bodyPr>
            <a:normAutofit fontScale="92500" lnSpcReduction="10000"/>
          </a:bodyPr>
          <a:lstStyle/>
          <a:p>
            <a:pPr marL="0" indent="0">
              <a:buNone/>
            </a:pPr>
            <a:endParaRPr lang="en-US" sz="1400" dirty="0">
              <a:gradFill>
                <a:gsLst>
                  <a:gs pos="76991">
                    <a:srgbClr val="D83B01"/>
                  </a:gs>
                  <a:gs pos="62832">
                    <a:srgbClr val="D83B01"/>
                  </a:gs>
                </a:gsLst>
                <a:lin ang="5400000" scaled="0"/>
              </a:gradFill>
              <a:latin typeface="Segoe UI Semibold"/>
              <a:cs typeface="+mn-cs"/>
            </a:endParaRPr>
          </a:p>
          <a:p>
            <a:pPr marL="0" indent="0">
              <a:buNone/>
            </a:pPr>
            <a:r>
              <a:rPr lang="en-US" sz="1800" dirty="0">
                <a:solidFill>
                  <a:srgbClr val="0070C0"/>
                </a:solidFill>
                <a:latin typeface="Segoe UI Semibold"/>
              </a:rPr>
              <a:t>Autoscaling</a:t>
            </a:r>
          </a:p>
          <a:p>
            <a:pPr marL="0" indent="0">
              <a:buNone/>
            </a:pPr>
            <a:r>
              <a:rPr lang="en-US" sz="1600" dirty="0">
                <a:latin typeface="+mn-lt"/>
              </a:rPr>
              <a:t>Grows and shrinks based on application traffic requirements</a:t>
            </a:r>
          </a:p>
          <a:p>
            <a:pPr marL="0" indent="0">
              <a:buNone/>
            </a:pPr>
            <a:r>
              <a:rPr lang="en-US" sz="1600" dirty="0">
                <a:latin typeface="+mn-lt"/>
              </a:rPr>
              <a:t>Reduce operating cost </a:t>
            </a:r>
          </a:p>
          <a:p>
            <a:pPr marL="0" indent="0">
              <a:buNone/>
            </a:pPr>
            <a:endParaRPr lang="en-US" sz="1600" b="1" spc="-50" dirty="0">
              <a:ln w="3175">
                <a:noFill/>
              </a:ln>
              <a:solidFill>
                <a:srgbClr val="DC501C"/>
              </a:solidFill>
              <a:latin typeface="+mj-lt"/>
            </a:endParaRPr>
          </a:p>
          <a:p>
            <a:pPr marL="0" indent="0">
              <a:buNone/>
            </a:pPr>
            <a:r>
              <a:rPr lang="en-US" sz="1800" dirty="0">
                <a:solidFill>
                  <a:srgbClr val="0070C0"/>
                </a:solidFill>
                <a:latin typeface="Segoe UI Semibold"/>
              </a:rPr>
              <a:t>Better performance 5X better SSL offloads</a:t>
            </a:r>
          </a:p>
          <a:p>
            <a:pPr marL="0" indent="0">
              <a:buNone/>
            </a:pPr>
            <a:r>
              <a:rPr lang="en-US" sz="1600" dirty="0">
                <a:latin typeface="+mn-lt"/>
              </a:rPr>
              <a:t>550 connections/sec with RSA 2048 bit key Certs</a:t>
            </a:r>
          </a:p>
          <a:p>
            <a:pPr marL="0" indent="0">
              <a:buNone/>
            </a:pPr>
            <a:r>
              <a:rPr lang="en-US" sz="1600" dirty="0">
                <a:latin typeface="+mn-lt"/>
              </a:rPr>
              <a:t>30,000 persistent connections</a:t>
            </a:r>
          </a:p>
          <a:p>
            <a:pPr marL="0" indent="0">
              <a:buNone/>
            </a:pPr>
            <a:r>
              <a:rPr lang="en-US" sz="1600" dirty="0">
                <a:latin typeface="+mn-lt"/>
              </a:rPr>
              <a:t>2500 HTTP req/sec</a:t>
            </a:r>
          </a:p>
          <a:p>
            <a:pPr marL="0" indent="0">
              <a:buNone/>
            </a:pPr>
            <a:endParaRPr lang="en-US" sz="1400" dirty="0">
              <a:latin typeface="+mn-lt"/>
            </a:endParaRPr>
          </a:p>
          <a:p>
            <a:pPr marL="0" indent="0">
              <a:buNone/>
            </a:pPr>
            <a:r>
              <a:rPr lang="en-US" sz="1800" dirty="0">
                <a:solidFill>
                  <a:srgbClr val="0070C0"/>
                </a:solidFill>
                <a:latin typeface="Segoe UI Semibold"/>
              </a:rPr>
              <a:t>Faster provisioning and configuration update</a:t>
            </a:r>
          </a:p>
          <a:p>
            <a:pPr marL="0" indent="0">
              <a:buNone/>
            </a:pPr>
            <a:r>
              <a:rPr lang="en-US" sz="1600" b="1" dirty="0">
                <a:latin typeface="+mn-lt"/>
              </a:rPr>
              <a:t>75%</a:t>
            </a:r>
            <a:r>
              <a:rPr lang="en-US" sz="1600" dirty="0">
                <a:latin typeface="+mn-lt"/>
              </a:rPr>
              <a:t> reduction in provisioning time (~5 mins)</a:t>
            </a:r>
          </a:p>
          <a:p>
            <a:pPr marL="0" indent="0">
              <a:buNone/>
            </a:pPr>
            <a:r>
              <a:rPr lang="en-US" sz="1600" b="1" dirty="0">
                <a:latin typeface="+mn-lt"/>
              </a:rPr>
              <a:t>85% </a:t>
            </a:r>
            <a:r>
              <a:rPr lang="en-US" sz="1600" dirty="0">
                <a:latin typeface="+mn-lt"/>
              </a:rPr>
              <a:t>reduction in config updates  time (~40 secs)</a:t>
            </a:r>
          </a:p>
          <a:p>
            <a:pPr marL="0" indent="0">
              <a:buNone/>
            </a:pPr>
            <a:endParaRPr lang="en-US" sz="1400" dirty="0">
              <a:latin typeface="+mn-lt"/>
            </a:endParaRPr>
          </a:p>
          <a:p>
            <a:pPr marL="0" indent="0">
              <a:buNone/>
            </a:pPr>
            <a:r>
              <a:rPr lang="en-US" sz="1800" dirty="0">
                <a:solidFill>
                  <a:srgbClr val="0070C0"/>
                </a:solidFill>
                <a:latin typeface="Segoe UI Semibold"/>
              </a:rPr>
              <a:t>Enhanced resiliency</a:t>
            </a:r>
          </a:p>
          <a:p>
            <a:pPr marL="0" indent="0">
              <a:buNone/>
            </a:pPr>
            <a:r>
              <a:rPr lang="en-US" sz="1600" dirty="0">
                <a:latin typeface="+mn-lt"/>
              </a:rPr>
              <a:t>Built in Azure zone redundancy</a:t>
            </a:r>
          </a:p>
          <a:p>
            <a:pPr marL="0" indent="0">
              <a:buNone/>
            </a:pPr>
            <a:r>
              <a:rPr lang="en-US" sz="1600" dirty="0">
                <a:latin typeface="+mn-lt"/>
              </a:rPr>
              <a:t>Choose single zone or multi zone Application Gateway</a:t>
            </a:r>
          </a:p>
          <a:p>
            <a:pPr marL="0" indent="0">
              <a:buNone/>
            </a:pPr>
            <a:endParaRPr lang="en-US" sz="1400" dirty="0">
              <a:latin typeface="+mn-lt"/>
            </a:endParaRPr>
          </a:p>
          <a:p>
            <a:pPr marL="0" indent="0">
              <a:buNone/>
            </a:pPr>
            <a:r>
              <a:rPr lang="en-US" sz="1800" dirty="0">
                <a:solidFill>
                  <a:srgbClr val="0070C0"/>
                </a:solidFill>
                <a:latin typeface="Segoe UI Semibold"/>
              </a:rPr>
              <a:t>Feature enhancements</a:t>
            </a:r>
          </a:p>
          <a:p>
            <a:pPr marL="0" indent="0">
              <a:buNone/>
            </a:pPr>
            <a:r>
              <a:rPr lang="en-US" sz="1600" dirty="0">
                <a:latin typeface="+mn-lt"/>
              </a:rPr>
              <a:t>Robust Application Gateway IP static VIP</a:t>
            </a:r>
          </a:p>
          <a:p>
            <a:pPr marL="0" indent="0">
              <a:buNone/>
            </a:pPr>
            <a:r>
              <a:rPr lang="en-US" sz="1600" dirty="0">
                <a:latin typeface="+mn-lt"/>
              </a:rPr>
              <a:t>More features upcoming (Key Vault integration, modify headers)</a:t>
            </a:r>
          </a:p>
          <a:p>
            <a:pPr marL="0" indent="0">
              <a:buNone/>
            </a:pPr>
            <a:endParaRPr lang="en-US" sz="1200" dirty="0"/>
          </a:p>
        </p:txBody>
      </p:sp>
      <p:grpSp>
        <p:nvGrpSpPr>
          <p:cNvPr id="79" name="Group 78">
            <a:extLst>
              <a:ext uri="{FF2B5EF4-FFF2-40B4-BE49-F238E27FC236}">
                <a16:creationId xmlns:a16="http://schemas.microsoft.com/office/drawing/2014/main" id="{6EFAEBFA-9AAA-4023-8778-52228A0D641E}"/>
              </a:ext>
            </a:extLst>
          </p:cNvPr>
          <p:cNvGrpSpPr/>
          <p:nvPr/>
        </p:nvGrpSpPr>
        <p:grpSpPr>
          <a:xfrm>
            <a:off x="6253322" y="3118202"/>
            <a:ext cx="5836395" cy="3590779"/>
            <a:chOff x="4006392" y="2015813"/>
            <a:chExt cx="5836395" cy="3590779"/>
          </a:xfrm>
        </p:grpSpPr>
        <p:sp>
          <p:nvSpPr>
            <p:cNvPr id="80" name="Rectangle 79">
              <a:extLst>
                <a:ext uri="{FF2B5EF4-FFF2-40B4-BE49-F238E27FC236}">
                  <a16:creationId xmlns:a16="http://schemas.microsoft.com/office/drawing/2014/main" id="{8ABD3389-CB50-4140-B871-1FA8F148F642}"/>
                </a:ext>
              </a:extLst>
            </p:cNvPr>
            <p:cNvSpPr/>
            <p:nvPr/>
          </p:nvSpPr>
          <p:spPr bwMode="auto">
            <a:xfrm>
              <a:off x="4006392" y="3293696"/>
              <a:ext cx="2792820" cy="2312896"/>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85B77B0F-9445-49D6-A58F-5375C68ED512}"/>
                </a:ext>
              </a:extLst>
            </p:cNvPr>
            <p:cNvSpPr/>
            <p:nvPr/>
          </p:nvSpPr>
          <p:spPr bwMode="auto">
            <a:xfrm>
              <a:off x="5171676" y="3211184"/>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FDEA856E-7F62-451C-A178-53025989B49A}"/>
                </a:ext>
              </a:extLst>
            </p:cNvPr>
            <p:cNvSpPr txBox="1"/>
            <p:nvPr/>
          </p:nvSpPr>
          <p:spPr>
            <a:xfrm>
              <a:off x="4343943"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83" name="Group 25">
              <a:extLst>
                <a:ext uri="{FF2B5EF4-FFF2-40B4-BE49-F238E27FC236}">
                  <a16:creationId xmlns:a16="http://schemas.microsoft.com/office/drawing/2014/main" id="{D91FBED4-F59D-433B-976D-A87A59A83D12}"/>
                </a:ext>
              </a:extLst>
            </p:cNvPr>
            <p:cNvGrpSpPr>
              <a:grpSpLocks noChangeAspect="1"/>
            </p:cNvGrpSpPr>
            <p:nvPr/>
          </p:nvGrpSpPr>
          <p:grpSpPr bwMode="auto">
            <a:xfrm>
              <a:off x="4455972" y="4614820"/>
              <a:ext cx="457022" cy="354303"/>
              <a:chOff x="3689" y="2040"/>
              <a:chExt cx="307" cy="238"/>
            </a:xfrm>
          </p:grpSpPr>
          <p:sp>
            <p:nvSpPr>
              <p:cNvPr id="166" name="Freeform 26">
                <a:extLst>
                  <a:ext uri="{FF2B5EF4-FFF2-40B4-BE49-F238E27FC236}">
                    <a16:creationId xmlns:a16="http://schemas.microsoft.com/office/drawing/2014/main" id="{47DF11E6-234C-46C3-96DA-0BFF5C57DB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27">
                <a:extLst>
                  <a:ext uri="{FF2B5EF4-FFF2-40B4-BE49-F238E27FC236}">
                    <a16:creationId xmlns:a16="http://schemas.microsoft.com/office/drawing/2014/main" id="{0482F35A-1F7F-4CA7-9550-26448B501E8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8">
                <a:extLst>
                  <a:ext uri="{FF2B5EF4-FFF2-40B4-BE49-F238E27FC236}">
                    <a16:creationId xmlns:a16="http://schemas.microsoft.com/office/drawing/2014/main" id="{F0317100-3BDA-4631-8112-08950D124F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Line 29">
                <a:extLst>
                  <a:ext uri="{FF2B5EF4-FFF2-40B4-BE49-F238E27FC236}">
                    <a16:creationId xmlns:a16="http://schemas.microsoft.com/office/drawing/2014/main" id="{B9047169-54ED-4EB3-81EC-77AF53FB03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30">
                <a:extLst>
                  <a:ext uri="{FF2B5EF4-FFF2-40B4-BE49-F238E27FC236}">
                    <a16:creationId xmlns:a16="http://schemas.microsoft.com/office/drawing/2014/main" id="{C047FE89-9959-48FA-816D-56831C5EB5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32CB99E6-CD96-4F07-8BBF-B75643E7295F}"/>
                </a:ext>
              </a:extLst>
            </p:cNvPr>
            <p:cNvSpPr/>
            <p:nvPr/>
          </p:nvSpPr>
          <p:spPr bwMode="auto">
            <a:xfrm>
              <a:off x="4388447"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5" name="Group 25">
              <a:extLst>
                <a:ext uri="{FF2B5EF4-FFF2-40B4-BE49-F238E27FC236}">
                  <a16:creationId xmlns:a16="http://schemas.microsoft.com/office/drawing/2014/main" id="{9E920DFA-5544-4447-8F4D-14E871C6E046}"/>
                </a:ext>
              </a:extLst>
            </p:cNvPr>
            <p:cNvGrpSpPr>
              <a:grpSpLocks noChangeAspect="1"/>
            </p:cNvGrpSpPr>
            <p:nvPr/>
          </p:nvGrpSpPr>
          <p:grpSpPr bwMode="auto">
            <a:xfrm>
              <a:off x="4546932" y="4689010"/>
              <a:ext cx="457022" cy="354303"/>
              <a:chOff x="3689" y="2040"/>
              <a:chExt cx="307" cy="238"/>
            </a:xfrm>
            <a:solidFill>
              <a:schemeClr val="bg1"/>
            </a:solidFill>
          </p:grpSpPr>
          <p:sp>
            <p:nvSpPr>
              <p:cNvPr id="161" name="Freeform 26">
                <a:extLst>
                  <a:ext uri="{FF2B5EF4-FFF2-40B4-BE49-F238E27FC236}">
                    <a16:creationId xmlns:a16="http://schemas.microsoft.com/office/drawing/2014/main" id="{9B3EA1EB-A328-413F-8CD1-72550436FAD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1D201E8F-85EE-4390-8841-0AC0F9AA2AB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FB3F46FA-6E5E-4E9E-94F7-B69D930484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CA0B345F-E413-4DE5-AF49-175D0932A71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2A6CDB2E-2916-4969-8220-5CAE84DFE45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6" name="Group 25">
              <a:extLst>
                <a:ext uri="{FF2B5EF4-FFF2-40B4-BE49-F238E27FC236}">
                  <a16:creationId xmlns:a16="http://schemas.microsoft.com/office/drawing/2014/main" id="{4DED280B-24CD-4A07-8FBF-4809BB676960}"/>
                </a:ext>
              </a:extLst>
            </p:cNvPr>
            <p:cNvGrpSpPr>
              <a:grpSpLocks noChangeAspect="1"/>
            </p:cNvGrpSpPr>
            <p:nvPr/>
          </p:nvGrpSpPr>
          <p:grpSpPr bwMode="auto">
            <a:xfrm>
              <a:off x="4637892" y="4763200"/>
              <a:ext cx="457022" cy="354303"/>
              <a:chOff x="3689" y="2040"/>
              <a:chExt cx="307" cy="238"/>
            </a:xfrm>
            <a:solidFill>
              <a:schemeClr val="bg1"/>
            </a:solidFill>
          </p:grpSpPr>
          <p:sp>
            <p:nvSpPr>
              <p:cNvPr id="156" name="Freeform 26">
                <a:extLst>
                  <a:ext uri="{FF2B5EF4-FFF2-40B4-BE49-F238E27FC236}">
                    <a16:creationId xmlns:a16="http://schemas.microsoft.com/office/drawing/2014/main" id="{C8C9493F-DC63-4A3E-BBFC-91159E755E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7">
                <a:extLst>
                  <a:ext uri="{FF2B5EF4-FFF2-40B4-BE49-F238E27FC236}">
                    <a16:creationId xmlns:a16="http://schemas.microsoft.com/office/drawing/2014/main" id="{498C4F1C-8075-4B51-AAAD-1479A0DD74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28">
                <a:extLst>
                  <a:ext uri="{FF2B5EF4-FFF2-40B4-BE49-F238E27FC236}">
                    <a16:creationId xmlns:a16="http://schemas.microsoft.com/office/drawing/2014/main" id="{35B2606D-5366-4260-B28E-BEF1F4C2C4B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Line 29">
                <a:extLst>
                  <a:ext uri="{FF2B5EF4-FFF2-40B4-BE49-F238E27FC236}">
                    <a16:creationId xmlns:a16="http://schemas.microsoft.com/office/drawing/2014/main" id="{24D035AE-0FC0-4103-AA60-60D41CBBA085}"/>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37758BDA-212E-4D8F-A5A8-D62E7EE6C9E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25">
              <a:extLst>
                <a:ext uri="{FF2B5EF4-FFF2-40B4-BE49-F238E27FC236}">
                  <a16:creationId xmlns:a16="http://schemas.microsoft.com/office/drawing/2014/main" id="{5FD03F0E-8C18-4415-BE63-77A64BFBE1FE}"/>
                </a:ext>
              </a:extLst>
            </p:cNvPr>
            <p:cNvGrpSpPr>
              <a:grpSpLocks noChangeAspect="1"/>
            </p:cNvGrpSpPr>
            <p:nvPr/>
          </p:nvGrpSpPr>
          <p:grpSpPr bwMode="auto">
            <a:xfrm>
              <a:off x="4728852" y="4837390"/>
              <a:ext cx="457022" cy="354303"/>
              <a:chOff x="3689" y="2040"/>
              <a:chExt cx="307" cy="238"/>
            </a:xfrm>
            <a:solidFill>
              <a:schemeClr val="bg1"/>
            </a:solidFill>
          </p:grpSpPr>
          <p:sp>
            <p:nvSpPr>
              <p:cNvPr id="151" name="Freeform 26">
                <a:extLst>
                  <a:ext uri="{FF2B5EF4-FFF2-40B4-BE49-F238E27FC236}">
                    <a16:creationId xmlns:a16="http://schemas.microsoft.com/office/drawing/2014/main" id="{9FA92AB7-A07B-46C3-B12A-F27B5A9C81A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27">
                <a:extLst>
                  <a:ext uri="{FF2B5EF4-FFF2-40B4-BE49-F238E27FC236}">
                    <a16:creationId xmlns:a16="http://schemas.microsoft.com/office/drawing/2014/main" id="{EEBC146A-E080-4BB6-9C6D-B087AABAD68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E0532B98-D41F-4C09-BA8E-FF70CB77321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Line 29">
                <a:extLst>
                  <a:ext uri="{FF2B5EF4-FFF2-40B4-BE49-F238E27FC236}">
                    <a16:creationId xmlns:a16="http://schemas.microsoft.com/office/drawing/2014/main" id="{4F6556C7-D735-45A4-BD0A-D526052FAFF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7892F866-5676-40BA-BB81-41A48D129C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DFDB09AD-9DDB-4CDD-891B-17784538B281}"/>
                </a:ext>
              </a:extLst>
            </p:cNvPr>
            <p:cNvGrpSpPr>
              <a:grpSpLocks noChangeAspect="1"/>
            </p:cNvGrpSpPr>
            <p:nvPr/>
          </p:nvGrpSpPr>
          <p:grpSpPr bwMode="auto">
            <a:xfrm>
              <a:off x="4819813" y="4911581"/>
              <a:ext cx="457022" cy="354303"/>
              <a:chOff x="3689" y="2040"/>
              <a:chExt cx="307" cy="238"/>
            </a:xfrm>
            <a:solidFill>
              <a:schemeClr val="bg1"/>
            </a:solidFill>
          </p:grpSpPr>
          <p:sp>
            <p:nvSpPr>
              <p:cNvPr id="146" name="Freeform 26">
                <a:extLst>
                  <a:ext uri="{FF2B5EF4-FFF2-40B4-BE49-F238E27FC236}">
                    <a16:creationId xmlns:a16="http://schemas.microsoft.com/office/drawing/2014/main" id="{469340A3-2E42-400B-9CFE-A415F8A38FD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7">
                <a:extLst>
                  <a:ext uri="{FF2B5EF4-FFF2-40B4-BE49-F238E27FC236}">
                    <a16:creationId xmlns:a16="http://schemas.microsoft.com/office/drawing/2014/main" id="{11D0AA61-223E-4C8E-8A9F-42E76E0CD3B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28">
                <a:extLst>
                  <a:ext uri="{FF2B5EF4-FFF2-40B4-BE49-F238E27FC236}">
                    <a16:creationId xmlns:a16="http://schemas.microsoft.com/office/drawing/2014/main" id="{F893BE7A-85B2-4A12-8ECE-0C6BB59166F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29">
                <a:extLst>
                  <a:ext uri="{FF2B5EF4-FFF2-40B4-BE49-F238E27FC236}">
                    <a16:creationId xmlns:a16="http://schemas.microsoft.com/office/drawing/2014/main" id="{A47B5CDF-4BBC-4C87-A1C1-64F8DD940B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30">
                <a:extLst>
                  <a:ext uri="{FF2B5EF4-FFF2-40B4-BE49-F238E27FC236}">
                    <a16:creationId xmlns:a16="http://schemas.microsoft.com/office/drawing/2014/main" id="{FAF345D5-463A-476F-81AE-3578EED4D0B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C04F588A-4E14-4BBC-A1D2-DB083A9D6306}"/>
                </a:ext>
              </a:extLst>
            </p:cNvPr>
            <p:cNvSpPr txBox="1"/>
            <p:nvPr/>
          </p:nvSpPr>
          <p:spPr>
            <a:xfrm>
              <a:off x="4451624"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sp>
          <p:nvSpPr>
            <p:cNvPr id="90" name="TextBox 89">
              <a:extLst>
                <a:ext uri="{FF2B5EF4-FFF2-40B4-BE49-F238E27FC236}">
                  <a16:creationId xmlns:a16="http://schemas.microsoft.com/office/drawing/2014/main" id="{71608253-2008-4B76-A784-3B40FD63AE86}"/>
                </a:ext>
              </a:extLst>
            </p:cNvPr>
            <p:cNvSpPr txBox="1"/>
            <p:nvPr/>
          </p:nvSpPr>
          <p:spPr>
            <a:xfrm>
              <a:off x="5582390" y="535528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91" name="Group 25">
              <a:extLst>
                <a:ext uri="{FF2B5EF4-FFF2-40B4-BE49-F238E27FC236}">
                  <a16:creationId xmlns:a16="http://schemas.microsoft.com/office/drawing/2014/main" id="{EAF6EC4D-96B6-4F28-BF31-F60C2C9B09F1}"/>
                </a:ext>
              </a:extLst>
            </p:cNvPr>
            <p:cNvGrpSpPr>
              <a:grpSpLocks noChangeAspect="1"/>
            </p:cNvGrpSpPr>
            <p:nvPr/>
          </p:nvGrpSpPr>
          <p:grpSpPr bwMode="auto">
            <a:xfrm>
              <a:off x="5694419" y="4614820"/>
              <a:ext cx="457022" cy="354303"/>
              <a:chOff x="3689" y="2040"/>
              <a:chExt cx="307" cy="238"/>
            </a:xfrm>
          </p:grpSpPr>
          <p:sp>
            <p:nvSpPr>
              <p:cNvPr id="141" name="Freeform 26">
                <a:extLst>
                  <a:ext uri="{FF2B5EF4-FFF2-40B4-BE49-F238E27FC236}">
                    <a16:creationId xmlns:a16="http://schemas.microsoft.com/office/drawing/2014/main" id="{D883B93E-D5F1-40A1-A28C-CF50708848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27">
                <a:extLst>
                  <a:ext uri="{FF2B5EF4-FFF2-40B4-BE49-F238E27FC236}">
                    <a16:creationId xmlns:a16="http://schemas.microsoft.com/office/drawing/2014/main" id="{589D6A21-8EB0-4837-A5D9-1D890D726CC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28">
                <a:extLst>
                  <a:ext uri="{FF2B5EF4-FFF2-40B4-BE49-F238E27FC236}">
                    <a16:creationId xmlns:a16="http://schemas.microsoft.com/office/drawing/2014/main" id="{9A7615D7-A862-47C2-A00E-950178D56BB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Line 29">
                <a:extLst>
                  <a:ext uri="{FF2B5EF4-FFF2-40B4-BE49-F238E27FC236}">
                    <a16:creationId xmlns:a16="http://schemas.microsoft.com/office/drawing/2014/main" id="{DB412984-1D40-4055-8B9A-AD2585B9365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D56AD0ED-D57F-4EE3-92E5-A29A615DAD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4E8B08BE-F22D-4DE1-AACD-7B96AA430114}"/>
                </a:ext>
              </a:extLst>
            </p:cNvPr>
            <p:cNvSpPr/>
            <p:nvPr/>
          </p:nvSpPr>
          <p:spPr bwMode="auto">
            <a:xfrm>
              <a:off x="5626894" y="4544219"/>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3" name="Group 25">
              <a:extLst>
                <a:ext uri="{FF2B5EF4-FFF2-40B4-BE49-F238E27FC236}">
                  <a16:creationId xmlns:a16="http://schemas.microsoft.com/office/drawing/2014/main" id="{E22713A2-F624-4C72-9BD6-0AFCA0DC802A}"/>
                </a:ext>
              </a:extLst>
            </p:cNvPr>
            <p:cNvGrpSpPr>
              <a:grpSpLocks noChangeAspect="1"/>
            </p:cNvGrpSpPr>
            <p:nvPr/>
          </p:nvGrpSpPr>
          <p:grpSpPr bwMode="auto">
            <a:xfrm>
              <a:off x="5785379" y="4689010"/>
              <a:ext cx="457022" cy="354303"/>
              <a:chOff x="3689" y="2040"/>
              <a:chExt cx="307" cy="238"/>
            </a:xfrm>
            <a:solidFill>
              <a:schemeClr val="bg1"/>
            </a:solidFill>
          </p:grpSpPr>
          <p:sp>
            <p:nvSpPr>
              <p:cNvPr id="136" name="Freeform 26">
                <a:extLst>
                  <a:ext uri="{FF2B5EF4-FFF2-40B4-BE49-F238E27FC236}">
                    <a16:creationId xmlns:a16="http://schemas.microsoft.com/office/drawing/2014/main" id="{058A64DA-15A1-425A-9A3A-6CF5EC1B121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EC6485F-A539-49FD-90B3-0E14029832C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3783036-7F17-4F6B-A492-850638AABE5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Line 29">
                <a:extLst>
                  <a:ext uri="{FF2B5EF4-FFF2-40B4-BE49-F238E27FC236}">
                    <a16:creationId xmlns:a16="http://schemas.microsoft.com/office/drawing/2014/main" id="{9A7E5923-2D22-4C9A-BF0B-139DE81D573B}"/>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4AD1B570-4FF3-4AA7-A610-0497372299A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445FB57E-9BC7-48A3-89D0-C09737709EBB}"/>
                </a:ext>
              </a:extLst>
            </p:cNvPr>
            <p:cNvGrpSpPr>
              <a:grpSpLocks noChangeAspect="1"/>
            </p:cNvGrpSpPr>
            <p:nvPr/>
          </p:nvGrpSpPr>
          <p:grpSpPr bwMode="auto">
            <a:xfrm>
              <a:off x="5876339" y="4763200"/>
              <a:ext cx="457022" cy="354303"/>
              <a:chOff x="3689" y="2040"/>
              <a:chExt cx="307" cy="238"/>
            </a:xfrm>
            <a:solidFill>
              <a:schemeClr val="bg1"/>
            </a:solidFill>
          </p:grpSpPr>
          <p:sp>
            <p:nvSpPr>
              <p:cNvPr id="131" name="Freeform 26">
                <a:extLst>
                  <a:ext uri="{FF2B5EF4-FFF2-40B4-BE49-F238E27FC236}">
                    <a16:creationId xmlns:a16="http://schemas.microsoft.com/office/drawing/2014/main" id="{B66C6C60-7581-405E-97C2-B9789E19817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5379937B-8294-41E0-AB90-4ABFF5C942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D5475430-58E7-4742-B27C-1DCB1768E5E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BD897949-959A-4569-B4A5-72C38C99E33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1976B56-3025-410F-AF5C-B30CB121940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25">
              <a:extLst>
                <a:ext uri="{FF2B5EF4-FFF2-40B4-BE49-F238E27FC236}">
                  <a16:creationId xmlns:a16="http://schemas.microsoft.com/office/drawing/2014/main" id="{D980B87A-19AC-4EC3-B44A-741691763C77}"/>
                </a:ext>
              </a:extLst>
            </p:cNvPr>
            <p:cNvGrpSpPr>
              <a:grpSpLocks noChangeAspect="1"/>
            </p:cNvGrpSpPr>
            <p:nvPr/>
          </p:nvGrpSpPr>
          <p:grpSpPr bwMode="auto">
            <a:xfrm>
              <a:off x="5967299" y="4837390"/>
              <a:ext cx="457022" cy="354303"/>
              <a:chOff x="3689" y="2040"/>
              <a:chExt cx="307" cy="238"/>
            </a:xfrm>
            <a:solidFill>
              <a:schemeClr val="bg1"/>
            </a:solidFill>
          </p:grpSpPr>
          <p:sp>
            <p:nvSpPr>
              <p:cNvPr id="126" name="Freeform 26">
                <a:extLst>
                  <a:ext uri="{FF2B5EF4-FFF2-40B4-BE49-F238E27FC236}">
                    <a16:creationId xmlns:a16="http://schemas.microsoft.com/office/drawing/2014/main" id="{E4CF8973-FFD7-4DB6-81E6-A5059B00BD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27">
                <a:extLst>
                  <a:ext uri="{FF2B5EF4-FFF2-40B4-BE49-F238E27FC236}">
                    <a16:creationId xmlns:a16="http://schemas.microsoft.com/office/drawing/2014/main" id="{53718FC8-6681-475C-A012-EDA00BF106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8">
                <a:extLst>
                  <a:ext uri="{FF2B5EF4-FFF2-40B4-BE49-F238E27FC236}">
                    <a16:creationId xmlns:a16="http://schemas.microsoft.com/office/drawing/2014/main" id="{B0B4EA0E-2DD9-4911-8733-E5EA39FF716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29">
                <a:extLst>
                  <a:ext uri="{FF2B5EF4-FFF2-40B4-BE49-F238E27FC236}">
                    <a16:creationId xmlns:a16="http://schemas.microsoft.com/office/drawing/2014/main" id="{00336F0E-89C1-4C84-AB1F-8819DFB8CAB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9A2194AE-1D70-4D29-A208-A57B6B69F6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25">
              <a:extLst>
                <a:ext uri="{FF2B5EF4-FFF2-40B4-BE49-F238E27FC236}">
                  <a16:creationId xmlns:a16="http://schemas.microsoft.com/office/drawing/2014/main" id="{BCBC0ED6-DFF4-418D-BE80-53DCDE31869E}"/>
                </a:ext>
              </a:extLst>
            </p:cNvPr>
            <p:cNvGrpSpPr>
              <a:grpSpLocks noChangeAspect="1"/>
            </p:cNvGrpSpPr>
            <p:nvPr/>
          </p:nvGrpSpPr>
          <p:grpSpPr bwMode="auto">
            <a:xfrm>
              <a:off x="6058260" y="4911581"/>
              <a:ext cx="457022" cy="354303"/>
              <a:chOff x="3689" y="2040"/>
              <a:chExt cx="307" cy="238"/>
            </a:xfrm>
            <a:solidFill>
              <a:schemeClr val="bg1"/>
            </a:solidFill>
          </p:grpSpPr>
          <p:sp>
            <p:nvSpPr>
              <p:cNvPr id="121" name="Freeform 26">
                <a:extLst>
                  <a:ext uri="{FF2B5EF4-FFF2-40B4-BE49-F238E27FC236}">
                    <a16:creationId xmlns:a16="http://schemas.microsoft.com/office/drawing/2014/main" id="{60FCA9BC-3AA6-4295-93FF-7AC83C5E842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27">
                <a:extLst>
                  <a:ext uri="{FF2B5EF4-FFF2-40B4-BE49-F238E27FC236}">
                    <a16:creationId xmlns:a16="http://schemas.microsoft.com/office/drawing/2014/main" id="{88980E0A-ACFC-46CF-A51C-453D8C881F2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380E3DCC-752C-46EA-AE56-562B763BE03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Line 29">
                <a:extLst>
                  <a:ext uri="{FF2B5EF4-FFF2-40B4-BE49-F238E27FC236}">
                    <a16:creationId xmlns:a16="http://schemas.microsoft.com/office/drawing/2014/main" id="{EEDB2C4F-04FD-4F9D-B864-6768A91EC930}"/>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0">
                <a:extLst>
                  <a:ext uri="{FF2B5EF4-FFF2-40B4-BE49-F238E27FC236}">
                    <a16:creationId xmlns:a16="http://schemas.microsoft.com/office/drawing/2014/main" id="{46388199-F8B0-4BFE-8E28-A6F36B173A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5F1CE785-410B-4F88-8F16-6F1C240A0E8A}"/>
                </a:ext>
              </a:extLst>
            </p:cNvPr>
            <p:cNvSpPr txBox="1"/>
            <p:nvPr/>
          </p:nvSpPr>
          <p:spPr>
            <a:xfrm>
              <a:off x="5690071" y="4321935"/>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cxnSp>
          <p:nvCxnSpPr>
            <p:cNvPr id="98" name="Straight Arrow Connector 97">
              <a:extLst>
                <a:ext uri="{FF2B5EF4-FFF2-40B4-BE49-F238E27FC236}">
                  <a16:creationId xmlns:a16="http://schemas.microsoft.com/office/drawing/2014/main" id="{38E5110C-CCA4-4400-9918-18B743CD6EFE}"/>
                </a:ext>
              </a:extLst>
            </p:cNvPr>
            <p:cNvCxnSpPr>
              <a:cxnSpLocks/>
            </p:cNvCxnSpPr>
            <p:nvPr/>
          </p:nvCxnSpPr>
          <p:spPr>
            <a:xfrm flipV="1">
              <a:off x="5582761"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FA9C2E-0F94-4507-91F9-0135E4DAA46B}"/>
                </a:ext>
              </a:extLst>
            </p:cNvPr>
            <p:cNvCxnSpPr>
              <a:cxnSpLocks/>
            </p:cNvCxnSpPr>
            <p:nvPr/>
          </p:nvCxnSpPr>
          <p:spPr>
            <a:xfrm flipV="1">
              <a:off x="6082252"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49D5A6E-A608-4E52-BB00-EABBFC81C887}"/>
                </a:ext>
              </a:extLst>
            </p:cNvPr>
            <p:cNvCxnSpPr>
              <a:cxnSpLocks/>
            </p:cNvCxnSpPr>
            <p:nvPr/>
          </p:nvCxnSpPr>
          <p:spPr>
            <a:xfrm flipH="1">
              <a:off x="5582390"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178F4-42D5-4A89-8CAF-BBF628CDF9F3}"/>
                </a:ext>
              </a:extLst>
            </p:cNvPr>
            <p:cNvCxnSpPr>
              <a:cxnSpLocks/>
            </p:cNvCxnSpPr>
            <p:nvPr/>
          </p:nvCxnSpPr>
          <p:spPr>
            <a:xfrm flipH="1" flipV="1">
              <a:off x="5380186" y="3675880"/>
              <a:ext cx="1" cy="25325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3A5E84-D798-459A-8C8F-CE59E42B405F}"/>
                </a:ext>
              </a:extLst>
            </p:cNvPr>
            <p:cNvCxnSpPr>
              <a:cxnSpLocks/>
            </p:cNvCxnSpPr>
            <p:nvPr/>
          </p:nvCxnSpPr>
          <p:spPr>
            <a:xfrm flipH="1" flipV="1">
              <a:off x="4880695" y="3925425"/>
              <a:ext cx="1" cy="29224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D3FA86E-1BF0-4FD4-AEC5-CC4FE7267FEB}"/>
                </a:ext>
              </a:extLst>
            </p:cNvPr>
            <p:cNvCxnSpPr>
              <a:cxnSpLocks/>
            </p:cNvCxnSpPr>
            <p:nvPr/>
          </p:nvCxnSpPr>
          <p:spPr>
            <a:xfrm>
              <a:off x="4883571" y="3925889"/>
              <a:ext cx="496987"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D8DE0FF-134F-4547-8782-0BDCF4A279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5889" y="2836610"/>
              <a:ext cx="884662" cy="867570"/>
            </a:xfrm>
            <a:prstGeom prst="rect">
              <a:avLst/>
            </a:prstGeom>
          </p:spPr>
        </p:pic>
        <p:sp>
          <p:nvSpPr>
            <p:cNvPr id="105" name="Oval 104">
              <a:extLst>
                <a:ext uri="{FF2B5EF4-FFF2-40B4-BE49-F238E27FC236}">
                  <a16:creationId xmlns:a16="http://schemas.microsoft.com/office/drawing/2014/main" id="{295FF55D-0565-4B40-B147-BB451714C9A7}"/>
                </a:ext>
              </a:extLst>
            </p:cNvPr>
            <p:cNvSpPr/>
            <p:nvPr/>
          </p:nvSpPr>
          <p:spPr bwMode="auto">
            <a:xfrm>
              <a:off x="6590037" y="3532700"/>
              <a:ext cx="454437" cy="521984"/>
            </a:xfrm>
            <a:prstGeom prst="ellipse">
              <a:avLst/>
            </a:prstGeom>
            <a:solidFill>
              <a:schemeClr val="bg1"/>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06" name="Picture 105">
              <a:extLst>
                <a:ext uri="{FF2B5EF4-FFF2-40B4-BE49-F238E27FC236}">
                  <a16:creationId xmlns:a16="http://schemas.microsoft.com/office/drawing/2014/main" id="{5F0D6468-E539-434B-BA9D-874BD3A25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2420" y="3617884"/>
              <a:ext cx="318542" cy="351614"/>
            </a:xfrm>
            <a:prstGeom prst="rect">
              <a:avLst/>
            </a:prstGeom>
            <a:solidFill>
              <a:schemeClr val="bg1"/>
            </a:solidFill>
            <a:ln>
              <a:noFill/>
              <a:prstDash val="sysDash"/>
            </a:ln>
          </p:spPr>
        </p:pic>
        <p:sp>
          <p:nvSpPr>
            <p:cNvPr id="107" name="Oval 106">
              <a:extLst>
                <a:ext uri="{FF2B5EF4-FFF2-40B4-BE49-F238E27FC236}">
                  <a16:creationId xmlns:a16="http://schemas.microsoft.com/office/drawing/2014/main" id="{0F703998-E202-41E5-AC7C-D9DE26DF4F0A}"/>
                </a:ext>
              </a:extLst>
            </p:cNvPr>
            <p:cNvSpPr/>
            <p:nvPr/>
          </p:nvSpPr>
          <p:spPr>
            <a:xfrm>
              <a:off x="5380186" y="2233046"/>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8" name="Straight Arrow Connector 107">
              <a:extLst>
                <a:ext uri="{FF2B5EF4-FFF2-40B4-BE49-F238E27FC236}">
                  <a16:creationId xmlns:a16="http://schemas.microsoft.com/office/drawing/2014/main" id="{C9CB6EBF-DEF3-45F8-8B6B-DAEEBACC9D18}"/>
                </a:ext>
              </a:extLst>
            </p:cNvPr>
            <p:cNvCxnSpPr>
              <a:cxnSpLocks/>
              <a:stCxn id="104" idx="0"/>
              <a:endCxn id="107" idx="4"/>
            </p:cNvCxnSpPr>
            <p:nvPr/>
          </p:nvCxnSpPr>
          <p:spPr>
            <a:xfrm flipV="1">
              <a:off x="5478220" y="2392896"/>
              <a:ext cx="3068" cy="44371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BD1F53FE-3635-45DD-B8BA-F0F0047BEB5A}"/>
                </a:ext>
              </a:extLst>
            </p:cNvPr>
            <p:cNvSpPr/>
            <p:nvPr/>
          </p:nvSpPr>
          <p:spPr>
            <a:xfrm>
              <a:off x="6892198" y="2190533"/>
              <a:ext cx="2950589" cy="81511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C105F6E8-8CD2-4EBE-9A07-A3184CC22F4E}"/>
                </a:ext>
              </a:extLst>
            </p:cNvPr>
            <p:cNvSpPr/>
            <p:nvPr/>
          </p:nvSpPr>
          <p:spPr bwMode="auto">
            <a:xfrm>
              <a:off x="7141244"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832D64F4-0CEC-4257-8C11-FD561D4648A5}"/>
                </a:ext>
              </a:extLst>
            </p:cNvPr>
            <p:cNvSpPr/>
            <p:nvPr/>
          </p:nvSpPr>
          <p:spPr bwMode="auto">
            <a:xfrm>
              <a:off x="7646280" y="2450397"/>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7A5F0441-91AE-4D15-8829-D84A80973200}"/>
                </a:ext>
              </a:extLst>
            </p:cNvPr>
            <p:cNvSpPr/>
            <p:nvPr/>
          </p:nvSpPr>
          <p:spPr bwMode="auto">
            <a:xfrm>
              <a:off x="8778364" y="2459364"/>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AE704F2C-4EE1-4EE6-A1F3-987E441BCCFA}"/>
                </a:ext>
              </a:extLst>
            </p:cNvPr>
            <p:cNvSpPr/>
            <p:nvPr/>
          </p:nvSpPr>
          <p:spPr bwMode="auto">
            <a:xfrm>
              <a:off x="8195322" y="2459364"/>
              <a:ext cx="382048" cy="310778"/>
            </a:xfrm>
            <a:prstGeom prst="rect">
              <a:avLst/>
            </a:prstGeom>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Arc 113">
              <a:extLst>
                <a:ext uri="{FF2B5EF4-FFF2-40B4-BE49-F238E27FC236}">
                  <a16:creationId xmlns:a16="http://schemas.microsoft.com/office/drawing/2014/main" id="{4580031C-D285-4546-9949-86D4C754818F}"/>
                </a:ext>
              </a:extLst>
            </p:cNvPr>
            <p:cNvSpPr/>
            <p:nvPr/>
          </p:nvSpPr>
          <p:spPr>
            <a:xfrm rot="9002203" flipV="1">
              <a:off x="5711449" y="2579110"/>
              <a:ext cx="1231028" cy="385908"/>
            </a:xfrm>
            <a:prstGeom prst="arc">
              <a:avLst>
                <a:gd name="adj1" fmla="val 10998830"/>
                <a:gd name="adj2" fmla="val 21325551"/>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0CE54DD5-61C6-4001-A730-F47888946FF7}"/>
                </a:ext>
              </a:extLst>
            </p:cNvPr>
            <p:cNvSpPr/>
            <p:nvPr/>
          </p:nvSpPr>
          <p:spPr bwMode="auto">
            <a:xfrm>
              <a:off x="9361406" y="2450397"/>
              <a:ext cx="382048" cy="310778"/>
            </a:xfrm>
            <a:prstGeom prst="rect">
              <a:avLst/>
            </a:prstGeom>
            <a:ln>
              <a:solidFill>
                <a:schemeClr val="bg1">
                  <a:lumMod val="6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Left Brace 115">
              <a:extLst>
                <a:ext uri="{FF2B5EF4-FFF2-40B4-BE49-F238E27FC236}">
                  <a16:creationId xmlns:a16="http://schemas.microsoft.com/office/drawing/2014/main" id="{A3B5F718-1643-407A-9582-798D8F2FA0DD}"/>
                </a:ext>
              </a:extLst>
            </p:cNvPr>
            <p:cNvSpPr/>
            <p:nvPr/>
          </p:nvSpPr>
          <p:spPr>
            <a:xfrm rot="16200000">
              <a:off x="7503876" y="2457134"/>
              <a:ext cx="155448" cy="914400"/>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eft Brace 116">
              <a:extLst>
                <a:ext uri="{FF2B5EF4-FFF2-40B4-BE49-F238E27FC236}">
                  <a16:creationId xmlns:a16="http://schemas.microsoft.com/office/drawing/2014/main" id="{F396209E-C135-47B2-B4FF-B799F3225315}"/>
                </a:ext>
              </a:extLst>
            </p:cNvPr>
            <p:cNvSpPr/>
            <p:nvPr/>
          </p:nvSpPr>
          <p:spPr>
            <a:xfrm rot="16200000">
              <a:off x="8835019" y="2217227"/>
              <a:ext cx="211549" cy="140506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TextBox 117">
              <a:extLst>
                <a:ext uri="{FF2B5EF4-FFF2-40B4-BE49-F238E27FC236}">
                  <a16:creationId xmlns:a16="http://schemas.microsoft.com/office/drawing/2014/main" id="{4D8B5DFE-5173-4652-9292-6020C81E1AE6}"/>
                </a:ext>
              </a:extLst>
            </p:cNvPr>
            <p:cNvSpPr txBox="1"/>
            <p:nvPr/>
          </p:nvSpPr>
          <p:spPr>
            <a:xfrm>
              <a:off x="7161485" y="3114988"/>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Min capacity</a:t>
              </a:r>
            </a:p>
          </p:txBody>
        </p:sp>
        <p:sp>
          <p:nvSpPr>
            <p:cNvPr id="119" name="TextBox 118">
              <a:extLst>
                <a:ext uri="{FF2B5EF4-FFF2-40B4-BE49-F238E27FC236}">
                  <a16:creationId xmlns:a16="http://schemas.microsoft.com/office/drawing/2014/main" id="{010243F3-1BCF-45A7-A5DB-D6B14C6AB889}"/>
                </a:ext>
              </a:extLst>
            </p:cNvPr>
            <p:cNvSpPr txBox="1"/>
            <p:nvPr/>
          </p:nvSpPr>
          <p:spPr>
            <a:xfrm>
              <a:off x="8564634" y="3026797"/>
              <a:ext cx="825466"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Scale out at load</a:t>
              </a:r>
            </a:p>
          </p:txBody>
        </p:sp>
        <p:sp>
          <p:nvSpPr>
            <p:cNvPr id="120" name="TextBox 119">
              <a:extLst>
                <a:ext uri="{FF2B5EF4-FFF2-40B4-BE49-F238E27FC236}">
                  <a16:creationId xmlns:a16="http://schemas.microsoft.com/office/drawing/2014/main" id="{752AA8EA-2B12-41A7-BC5C-C876A7219D60}"/>
                </a:ext>
              </a:extLst>
            </p:cNvPr>
            <p:cNvSpPr txBox="1"/>
            <p:nvPr/>
          </p:nvSpPr>
          <p:spPr>
            <a:xfrm>
              <a:off x="5078983" y="2015813"/>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grpSp>
      <p:sp>
        <p:nvSpPr>
          <p:cNvPr id="171" name="TextBox 170">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72" name="Picture 171">
            <a:extLst>
              <a:ext uri="{FF2B5EF4-FFF2-40B4-BE49-F238E27FC236}">
                <a16:creationId xmlns:a16="http://schemas.microsoft.com/office/drawing/2014/main" id="{A802DA4B-5E97-294B-980A-0B3105082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52" y="129185"/>
            <a:ext cx="809299" cy="809299"/>
          </a:xfrm>
          <a:prstGeom prst="rect">
            <a:avLst/>
          </a:prstGeom>
        </p:spPr>
      </p:pic>
      <p:sp>
        <p:nvSpPr>
          <p:cNvPr id="5" name="Rectangle 4">
            <a:extLst>
              <a:ext uri="{FF2B5EF4-FFF2-40B4-BE49-F238E27FC236}">
                <a16:creationId xmlns:a16="http://schemas.microsoft.com/office/drawing/2014/main" id="{3FC3F825-C649-4E20-91EF-459A99E156A1}"/>
              </a:ext>
            </a:extLst>
          </p:cNvPr>
          <p:cNvSpPr/>
          <p:nvPr/>
        </p:nvSpPr>
        <p:spPr>
          <a:xfrm>
            <a:off x="81077" y="1067541"/>
            <a:ext cx="5139292"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Performance and scalability</a:t>
            </a:r>
            <a:endPar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105177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291243-5DA6-4FCF-A446-DAB00FC4E5C5}"/>
              </a:ext>
            </a:extLst>
          </p:cNvPr>
          <p:cNvGrpSpPr/>
          <p:nvPr/>
        </p:nvGrpSpPr>
        <p:grpSpPr>
          <a:xfrm>
            <a:off x="5918200" y="0"/>
            <a:ext cx="5983017" cy="6858000"/>
            <a:chOff x="5918200" y="275517"/>
            <a:chExt cx="5983017" cy="6274652"/>
          </a:xfrm>
        </p:grpSpPr>
        <p:sp>
          <p:nvSpPr>
            <p:cNvPr id="212" name="Rectangle 211">
              <a:extLst>
                <a:ext uri="{FF2B5EF4-FFF2-40B4-BE49-F238E27FC236}">
                  <a16:creationId xmlns:a16="http://schemas.microsoft.com/office/drawing/2014/main" id="{7AD55D46-89B0-49F6-A512-9A7FE92DBBA2}"/>
                </a:ext>
              </a:extLst>
            </p:cNvPr>
            <p:cNvSpPr/>
            <p:nvPr/>
          </p:nvSpPr>
          <p:spPr bwMode="auto">
            <a:xfrm>
              <a:off x="5918200" y="275517"/>
              <a:ext cx="5983017" cy="423228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3E7B8AD8-DA4A-4F50-A01D-E52607E5EADE}"/>
                </a:ext>
              </a:extLst>
            </p:cNvPr>
            <p:cNvSpPr/>
            <p:nvPr/>
          </p:nvSpPr>
          <p:spPr bwMode="auto">
            <a:xfrm>
              <a:off x="5918200" y="4573845"/>
              <a:ext cx="5983017" cy="197632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61986EC1-A553-426C-9496-04479A43359B}"/>
              </a:ext>
            </a:extLst>
          </p:cNvPr>
          <p:cNvSpPr/>
          <p:nvPr/>
        </p:nvSpPr>
        <p:spPr bwMode="auto">
          <a:xfrm>
            <a:off x="6162678" y="1517768"/>
            <a:ext cx="5508185" cy="731361"/>
          </a:xfrm>
          <a:prstGeom prst="rect">
            <a:avLst/>
          </a:prstGeom>
          <a:noFill/>
          <a:ln w="1905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82790" y="2083820"/>
            <a:ext cx="5183952" cy="3711785"/>
          </a:xfrm>
        </p:spPr>
        <p:txBody>
          <a:bodyPr wrap="square">
            <a:spAutoFit/>
          </a:bodyPr>
          <a:lstStyle/>
          <a:p>
            <a:pPr marL="0" indent="0">
              <a:spcBef>
                <a:spcPts val="1200"/>
              </a:spcBef>
              <a:buNone/>
            </a:pPr>
            <a:r>
              <a:rPr lang="en-US" sz="2000">
                <a:latin typeface="+mj-lt"/>
              </a:rPr>
              <a:t>Pool-based outbound NAT</a:t>
            </a:r>
          </a:p>
          <a:p>
            <a:pPr marL="190500" indent="-190500">
              <a:buFont typeface="Arial" panose="020B0604020202020204" pitchFamily="34" charset="0"/>
              <a:buChar char="•"/>
            </a:pPr>
            <a:r>
              <a:rPr lang="en-US" sz="1600">
                <a:latin typeface="+mn-lt"/>
              </a:rPr>
              <a:t>Declarative configuration</a:t>
            </a:r>
          </a:p>
          <a:p>
            <a:pPr marL="190500" indent="-190500">
              <a:buFont typeface="Arial" panose="020B0604020202020204" pitchFamily="34" charset="0"/>
              <a:buChar char="•"/>
            </a:pPr>
            <a:r>
              <a:rPr lang="en-US" sz="1600">
                <a:latin typeface="+mn-lt"/>
              </a:rPr>
              <a:t>Configure outbound idle timeout &amp; TCP Reset</a:t>
            </a:r>
          </a:p>
          <a:p>
            <a:pPr marL="190500" indent="-190500">
              <a:buFont typeface="Arial" panose="020B0604020202020204" pitchFamily="34" charset="0"/>
              <a:buChar char="•"/>
            </a:pPr>
            <a:r>
              <a:rPr lang="en-US" sz="1600">
                <a:latin typeface="+mn-lt"/>
              </a:rPr>
              <a:t>Customer-defined SNAT port allocation</a:t>
            </a:r>
          </a:p>
          <a:p>
            <a:pPr marL="0" indent="0">
              <a:spcBef>
                <a:spcPts val="1200"/>
              </a:spcBef>
              <a:buNone/>
            </a:pPr>
            <a:r>
              <a:rPr lang="en-US" sz="2000">
                <a:latin typeface="+mj-lt"/>
              </a:rPr>
              <a:t>Simplify whitelisting with public IP prefix</a:t>
            </a:r>
          </a:p>
          <a:p>
            <a:pPr marL="0" indent="0">
              <a:spcBef>
                <a:spcPts val="1200"/>
              </a:spcBef>
              <a:buNone/>
            </a:pPr>
            <a:endParaRPr lang="en-US" sz="2000">
              <a:latin typeface="+mj-lt"/>
            </a:endParaRPr>
          </a:p>
          <a:p>
            <a:pPr marL="0" indent="0">
              <a:spcBef>
                <a:spcPts val="1200"/>
              </a:spcBef>
              <a:buNone/>
            </a:pPr>
            <a:endParaRPr lang="en-US" sz="3600">
              <a:latin typeface="+mj-lt"/>
            </a:endParaRPr>
          </a:p>
          <a:p>
            <a:pPr marL="190500" indent="-190500">
              <a:buFont typeface="Arial" panose="020B0604020202020204" pitchFamily="34" charset="0"/>
              <a:buChar char="•"/>
            </a:pPr>
            <a:r>
              <a:rPr lang="en-US" sz="1600">
                <a:latin typeface="+mn-lt"/>
              </a:rPr>
              <a:t>No application changes required</a:t>
            </a:r>
          </a:p>
          <a:p>
            <a:pPr marL="190500" indent="-190500">
              <a:buFont typeface="Arial" panose="020B0604020202020204" pitchFamily="34" charset="0"/>
              <a:buChar char="•"/>
            </a:pPr>
            <a:r>
              <a:rPr lang="en-US" sz="1600">
                <a:latin typeface="+mn-lt"/>
              </a:rPr>
              <a:t>Instant release for both server and client</a:t>
            </a:r>
          </a:p>
          <a:p>
            <a:pPr marL="190500" indent="-190500">
              <a:buFont typeface="Arial" panose="020B0604020202020204" pitchFamily="34" charset="0"/>
              <a:buChar char="•"/>
            </a:pPr>
            <a:r>
              <a:rPr lang="en-US" sz="1600">
                <a:latin typeface="+mn-lt"/>
              </a:rPr>
              <a:t>Use on any rule</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7705337" y="692977"/>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BE129D-BBED-420B-B0DB-558CD56C4E27}"/>
              </a:ext>
            </a:extLst>
          </p:cNvPr>
          <p:cNvGrpSpPr/>
          <p:nvPr/>
        </p:nvGrpSpPr>
        <p:grpSpPr>
          <a:xfrm>
            <a:off x="8520256" y="1202486"/>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7209826" y="2807632"/>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7768729" y="2807632"/>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oup 25">
            <a:extLst>
              <a:ext uri="{FF2B5EF4-FFF2-40B4-BE49-F238E27FC236}">
                <a16:creationId xmlns:a16="http://schemas.microsoft.com/office/drawing/2014/main" id="{5683CF07-6ABE-4A6F-B3C2-8523F0EC9F50}"/>
              </a:ext>
            </a:extLst>
          </p:cNvPr>
          <p:cNvGrpSpPr>
            <a:grpSpLocks noChangeAspect="1"/>
          </p:cNvGrpSpPr>
          <p:nvPr/>
        </p:nvGrpSpPr>
        <p:grpSpPr bwMode="auto">
          <a:xfrm>
            <a:off x="9286910" y="2807632"/>
            <a:ext cx="457022" cy="354303"/>
            <a:chOff x="3689" y="2040"/>
            <a:chExt cx="307" cy="238"/>
          </a:xfrm>
        </p:grpSpPr>
        <p:sp>
          <p:nvSpPr>
            <p:cNvPr id="129" name="Freeform 26">
              <a:extLst>
                <a:ext uri="{FF2B5EF4-FFF2-40B4-BE49-F238E27FC236}">
                  <a16:creationId xmlns:a16="http://schemas.microsoft.com/office/drawing/2014/main" id="{4EFF125A-48C2-4D73-8658-F021A7489D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27">
              <a:extLst>
                <a:ext uri="{FF2B5EF4-FFF2-40B4-BE49-F238E27FC236}">
                  <a16:creationId xmlns:a16="http://schemas.microsoft.com/office/drawing/2014/main" id="{4BC2C1D6-F34C-402A-9780-281AEAD914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8">
              <a:extLst>
                <a:ext uri="{FF2B5EF4-FFF2-40B4-BE49-F238E27FC236}">
                  <a16:creationId xmlns:a16="http://schemas.microsoft.com/office/drawing/2014/main" id="{47335697-0996-40D6-8A87-B15BFC1E643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4" name="Line 29">
              <a:extLst>
                <a:ext uri="{FF2B5EF4-FFF2-40B4-BE49-F238E27FC236}">
                  <a16:creationId xmlns:a16="http://schemas.microsoft.com/office/drawing/2014/main" id="{6099CB79-62B3-4058-8570-40F2CD796CA2}"/>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5FCED15C-E5DD-4745-9B8C-54B7F071BF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6" name="Group 25">
            <a:extLst>
              <a:ext uri="{FF2B5EF4-FFF2-40B4-BE49-F238E27FC236}">
                <a16:creationId xmlns:a16="http://schemas.microsoft.com/office/drawing/2014/main" id="{87E8BDFB-188C-49DA-8F06-033A32B2D40C}"/>
              </a:ext>
            </a:extLst>
          </p:cNvPr>
          <p:cNvGrpSpPr>
            <a:grpSpLocks noChangeAspect="1"/>
          </p:cNvGrpSpPr>
          <p:nvPr/>
        </p:nvGrpSpPr>
        <p:grpSpPr bwMode="auto">
          <a:xfrm>
            <a:off x="9845813" y="2807632"/>
            <a:ext cx="457022" cy="354303"/>
            <a:chOff x="3689" y="2040"/>
            <a:chExt cx="307" cy="238"/>
          </a:xfrm>
        </p:grpSpPr>
        <p:sp>
          <p:nvSpPr>
            <p:cNvPr id="137" name="Freeform 26">
              <a:extLst>
                <a:ext uri="{FF2B5EF4-FFF2-40B4-BE49-F238E27FC236}">
                  <a16:creationId xmlns:a16="http://schemas.microsoft.com/office/drawing/2014/main" id="{99BDC26B-8F5C-4C0F-A762-DE336A45D9D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28184585-7D91-4FDD-B37A-8866E9D186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82F661DA-5E6C-4A31-ACA0-08A8875B2A9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Line 29">
              <a:extLst>
                <a:ext uri="{FF2B5EF4-FFF2-40B4-BE49-F238E27FC236}">
                  <a16:creationId xmlns:a16="http://schemas.microsoft.com/office/drawing/2014/main" id="{2360DDAF-8CAC-4FF5-8BA6-1B6B9951D86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0CC84A8A-A42B-4A15-A5CC-93C82C4EC5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2" name="Group 25">
            <a:extLst>
              <a:ext uri="{FF2B5EF4-FFF2-40B4-BE49-F238E27FC236}">
                <a16:creationId xmlns:a16="http://schemas.microsoft.com/office/drawing/2014/main" id="{50451281-CA34-4328-AF13-351FF5842F84}"/>
              </a:ext>
            </a:extLst>
          </p:cNvPr>
          <p:cNvGrpSpPr>
            <a:grpSpLocks noChangeAspect="1"/>
          </p:cNvGrpSpPr>
          <p:nvPr/>
        </p:nvGrpSpPr>
        <p:grpSpPr bwMode="auto">
          <a:xfrm>
            <a:off x="10402583" y="2803909"/>
            <a:ext cx="457022" cy="354303"/>
            <a:chOff x="3689" y="2040"/>
            <a:chExt cx="307" cy="238"/>
          </a:xfrm>
        </p:grpSpPr>
        <p:sp>
          <p:nvSpPr>
            <p:cNvPr id="143" name="Freeform 26">
              <a:extLst>
                <a:ext uri="{FF2B5EF4-FFF2-40B4-BE49-F238E27FC236}">
                  <a16:creationId xmlns:a16="http://schemas.microsoft.com/office/drawing/2014/main" id="{320EE2A5-E4DE-4E0C-875E-39C36CA62A9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AD0AD763-71B4-470E-98EB-8F09FDCF21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57E00A04-3B25-42BA-AFFC-7F94C4C7C8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DDB20EA2-B8AD-43D6-B66F-440983641E79}"/>
                </a:ext>
              </a:extLst>
            </p:cNvPr>
            <p:cNvSpPr>
              <a:spLocks noChangeShapeType="1"/>
            </p:cNvSpPr>
            <p:nvPr/>
          </p:nvSpPr>
          <p:spPr bwMode="auto">
            <a:xfrm>
              <a:off x="3841" y="2128"/>
              <a:ext cx="0" cy="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882592C4-ABEF-4D6B-BB1C-6E1BCAA439E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6953969" y="2548315"/>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1</a:t>
            </a:r>
          </a:p>
        </p:txBody>
      </p:sp>
      <p:sp>
        <p:nvSpPr>
          <p:cNvPr id="149" name="TextBox 148">
            <a:extLst>
              <a:ext uri="{FF2B5EF4-FFF2-40B4-BE49-F238E27FC236}">
                <a16:creationId xmlns:a16="http://schemas.microsoft.com/office/drawing/2014/main" id="{AA87E15A-01D2-43F8-BC18-2FBE0E6D6311}"/>
              </a:ext>
            </a:extLst>
          </p:cNvPr>
          <p:cNvSpPr txBox="1"/>
          <p:nvPr/>
        </p:nvSpPr>
        <p:spPr>
          <a:xfrm>
            <a:off x="9007137" y="2548315"/>
            <a:ext cx="2084098"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 2</a:t>
            </a:r>
          </a:p>
        </p:txBody>
      </p:sp>
      <p:sp>
        <p:nvSpPr>
          <p:cNvPr id="6" name="Oval 5">
            <a:extLst>
              <a:ext uri="{FF2B5EF4-FFF2-40B4-BE49-F238E27FC236}">
                <a16:creationId xmlns:a16="http://schemas.microsoft.com/office/drawing/2014/main" id="{BC0A4215-A885-45A3-A89D-B4B69012E183}"/>
              </a:ext>
            </a:extLst>
          </p:cNvPr>
          <p:cNvSpPr/>
          <p:nvPr/>
        </p:nvSpPr>
        <p:spPr bwMode="auto">
          <a:xfrm>
            <a:off x="73199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7466012" y="33681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73199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7466012" y="35180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73199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7466012" y="3667960"/>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78805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8026697" y="3374208"/>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78805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8026697" y="3524092"/>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78805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8026697" y="3673976"/>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C2DAD522-27C9-4EEF-B012-47E36902AEF5}"/>
              </a:ext>
            </a:extLst>
          </p:cNvPr>
          <p:cNvSpPr/>
          <p:nvPr/>
        </p:nvSpPr>
        <p:spPr bwMode="auto">
          <a:xfrm>
            <a:off x="93197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B3C727CD-D346-497D-B8E1-B0B3471D78CC}"/>
              </a:ext>
            </a:extLst>
          </p:cNvPr>
          <p:cNvSpPr/>
          <p:nvPr/>
        </p:nvSpPr>
        <p:spPr bwMode="auto">
          <a:xfrm>
            <a:off x="94658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CCBB9E56-D7BA-4228-AD58-4B45FCFF8839}"/>
              </a:ext>
            </a:extLst>
          </p:cNvPr>
          <p:cNvSpPr/>
          <p:nvPr/>
        </p:nvSpPr>
        <p:spPr bwMode="auto">
          <a:xfrm>
            <a:off x="93197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F227663C-C7D7-46EB-8BD2-1BC248A2EDEC}"/>
              </a:ext>
            </a:extLst>
          </p:cNvPr>
          <p:cNvSpPr/>
          <p:nvPr/>
        </p:nvSpPr>
        <p:spPr bwMode="auto">
          <a:xfrm>
            <a:off x="94658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50DE1F22-C821-4935-80C8-30C4135B976E}"/>
              </a:ext>
            </a:extLst>
          </p:cNvPr>
          <p:cNvSpPr/>
          <p:nvPr/>
        </p:nvSpPr>
        <p:spPr bwMode="auto">
          <a:xfrm>
            <a:off x="93197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282A0E2D-7D79-4C95-ACE8-123188415D1C}"/>
              </a:ext>
            </a:extLst>
          </p:cNvPr>
          <p:cNvSpPr/>
          <p:nvPr/>
        </p:nvSpPr>
        <p:spPr bwMode="auto">
          <a:xfrm>
            <a:off x="94658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8236363" y="3939713"/>
            <a:ext cx="1040828" cy="182880"/>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Configure SNAT ports per VM</a:t>
            </a:r>
          </a:p>
        </p:txBody>
      </p:sp>
      <p:sp>
        <p:nvSpPr>
          <p:cNvPr id="175" name="Oval 174">
            <a:extLst>
              <a:ext uri="{FF2B5EF4-FFF2-40B4-BE49-F238E27FC236}">
                <a16:creationId xmlns:a16="http://schemas.microsoft.com/office/drawing/2014/main" id="{E11A69F7-9914-40A5-BBF2-8473F2794817}"/>
              </a:ext>
            </a:extLst>
          </p:cNvPr>
          <p:cNvSpPr/>
          <p:nvPr/>
        </p:nvSpPr>
        <p:spPr bwMode="auto">
          <a:xfrm>
            <a:off x="9611944"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6DA25F31-38B5-41CA-BEE6-E514AA3320CC}"/>
              </a:ext>
            </a:extLst>
          </p:cNvPr>
          <p:cNvSpPr/>
          <p:nvPr/>
        </p:nvSpPr>
        <p:spPr bwMode="auto">
          <a:xfrm>
            <a:off x="9611944"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A3AFA197-6A2D-4720-B574-5B58AE8492B9}"/>
              </a:ext>
            </a:extLst>
          </p:cNvPr>
          <p:cNvSpPr/>
          <p:nvPr/>
        </p:nvSpPr>
        <p:spPr bwMode="auto">
          <a:xfrm>
            <a:off x="9611944"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A1CCB28F-5D9B-4BD7-B052-7282C8CD5C7E}"/>
              </a:ext>
            </a:extLst>
          </p:cNvPr>
          <p:cNvSpPr/>
          <p:nvPr/>
        </p:nvSpPr>
        <p:spPr bwMode="auto">
          <a:xfrm>
            <a:off x="98804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Oval 178">
            <a:extLst>
              <a:ext uri="{FF2B5EF4-FFF2-40B4-BE49-F238E27FC236}">
                <a16:creationId xmlns:a16="http://schemas.microsoft.com/office/drawing/2014/main" id="{43A523B1-398E-4E3E-A1B4-E61F45659234}"/>
              </a:ext>
            </a:extLst>
          </p:cNvPr>
          <p:cNvSpPr/>
          <p:nvPr/>
        </p:nvSpPr>
        <p:spPr bwMode="auto">
          <a:xfrm>
            <a:off x="100265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0" name="Oval 179">
            <a:extLst>
              <a:ext uri="{FF2B5EF4-FFF2-40B4-BE49-F238E27FC236}">
                <a16:creationId xmlns:a16="http://schemas.microsoft.com/office/drawing/2014/main" id="{265FECFA-653D-4887-B715-29C3EF5D8F28}"/>
              </a:ext>
            </a:extLst>
          </p:cNvPr>
          <p:cNvSpPr/>
          <p:nvPr/>
        </p:nvSpPr>
        <p:spPr bwMode="auto">
          <a:xfrm>
            <a:off x="98804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3734F234-6497-49FF-90A0-B7FAE2B6A269}"/>
              </a:ext>
            </a:extLst>
          </p:cNvPr>
          <p:cNvSpPr/>
          <p:nvPr/>
        </p:nvSpPr>
        <p:spPr bwMode="auto">
          <a:xfrm>
            <a:off x="100265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8194042F-546D-41C9-8BAE-4E6770FCE130}"/>
              </a:ext>
            </a:extLst>
          </p:cNvPr>
          <p:cNvSpPr/>
          <p:nvPr/>
        </p:nvSpPr>
        <p:spPr bwMode="auto">
          <a:xfrm>
            <a:off x="98804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854DD642-C199-4CFB-BC9C-8467BC62098A}"/>
              </a:ext>
            </a:extLst>
          </p:cNvPr>
          <p:cNvSpPr/>
          <p:nvPr/>
        </p:nvSpPr>
        <p:spPr bwMode="auto">
          <a:xfrm>
            <a:off x="100265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C70F5C0E-B6B5-46A3-8A9B-E3F2D4CF21EE}"/>
              </a:ext>
            </a:extLst>
          </p:cNvPr>
          <p:cNvSpPr/>
          <p:nvPr/>
        </p:nvSpPr>
        <p:spPr bwMode="auto">
          <a:xfrm>
            <a:off x="10172629"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09B0DF16-2DC0-441D-A856-DDBE1AF97422}"/>
              </a:ext>
            </a:extLst>
          </p:cNvPr>
          <p:cNvSpPr/>
          <p:nvPr/>
        </p:nvSpPr>
        <p:spPr bwMode="auto">
          <a:xfrm>
            <a:off x="10172629"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ECBF0763-4828-46D6-8557-254EB00278F9}"/>
              </a:ext>
            </a:extLst>
          </p:cNvPr>
          <p:cNvSpPr/>
          <p:nvPr/>
        </p:nvSpPr>
        <p:spPr bwMode="auto">
          <a:xfrm>
            <a:off x="10172629"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5792B15B-59A8-410C-8DC3-953043A560EE}"/>
              </a:ext>
            </a:extLst>
          </p:cNvPr>
          <p:cNvSpPr/>
          <p:nvPr/>
        </p:nvSpPr>
        <p:spPr bwMode="auto">
          <a:xfrm>
            <a:off x="104370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96C1E4DC-5FA2-4397-8B0B-CDA0078BB815}"/>
              </a:ext>
            </a:extLst>
          </p:cNvPr>
          <p:cNvSpPr/>
          <p:nvPr/>
        </p:nvSpPr>
        <p:spPr bwMode="auto">
          <a:xfrm>
            <a:off x="105831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9C5264A4-F427-4A35-8EA9-9A172B3A156C}"/>
              </a:ext>
            </a:extLst>
          </p:cNvPr>
          <p:cNvSpPr/>
          <p:nvPr/>
        </p:nvSpPr>
        <p:spPr bwMode="auto">
          <a:xfrm>
            <a:off x="104370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40377A8D-9C35-4BE8-89CF-4B37FA83E418}"/>
              </a:ext>
            </a:extLst>
          </p:cNvPr>
          <p:cNvSpPr/>
          <p:nvPr/>
        </p:nvSpPr>
        <p:spPr bwMode="auto">
          <a:xfrm>
            <a:off x="105831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AA63951F-E400-48B2-B46E-7B541F06C950}"/>
              </a:ext>
            </a:extLst>
          </p:cNvPr>
          <p:cNvSpPr/>
          <p:nvPr/>
        </p:nvSpPr>
        <p:spPr bwMode="auto">
          <a:xfrm>
            <a:off x="104370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A631662D-5391-4D46-94EE-D07980108985}"/>
              </a:ext>
            </a:extLst>
          </p:cNvPr>
          <p:cNvSpPr/>
          <p:nvPr/>
        </p:nvSpPr>
        <p:spPr bwMode="auto">
          <a:xfrm>
            <a:off x="105831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497D298C-0CE3-42A0-9B36-E41D2D0F53C2}"/>
              </a:ext>
            </a:extLst>
          </p:cNvPr>
          <p:cNvSpPr/>
          <p:nvPr/>
        </p:nvSpPr>
        <p:spPr bwMode="auto">
          <a:xfrm>
            <a:off x="10729241" y="3368192"/>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5BBC1BD6-7F7F-4ECF-80D1-B07E36F27C95}"/>
              </a:ext>
            </a:extLst>
          </p:cNvPr>
          <p:cNvSpPr/>
          <p:nvPr/>
        </p:nvSpPr>
        <p:spPr bwMode="auto">
          <a:xfrm>
            <a:off x="10729241" y="3518076"/>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1CFBEAA-759F-4575-9F53-0719F2D86697}"/>
              </a:ext>
            </a:extLst>
          </p:cNvPr>
          <p:cNvSpPr/>
          <p:nvPr/>
        </p:nvSpPr>
        <p:spPr bwMode="auto">
          <a:xfrm>
            <a:off x="10729241" y="3667960"/>
            <a:ext cx="91440" cy="91440"/>
          </a:xfrm>
          <a:prstGeom prst="ellipse">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C8038CF-E92B-4C9A-B154-DF680D1CE472}"/>
              </a:ext>
            </a:extLst>
          </p:cNvPr>
          <p:cNvGrpSpPr/>
          <p:nvPr/>
        </p:nvGrpSpPr>
        <p:grpSpPr>
          <a:xfrm>
            <a:off x="7382192" y="1696322"/>
            <a:ext cx="683232" cy="380143"/>
            <a:chOff x="7322533" y="3285218"/>
            <a:chExt cx="683232" cy="380143"/>
          </a:xfrm>
        </p:grpSpPr>
        <p:sp>
          <p:nvSpPr>
            <p:cNvPr id="197" name="Rectangle: Rounded Corners 196">
              <a:extLst>
                <a:ext uri="{FF2B5EF4-FFF2-40B4-BE49-F238E27FC236}">
                  <a16:creationId xmlns:a16="http://schemas.microsoft.com/office/drawing/2014/main" id="{674EA0D4-D2B1-4A33-907E-554A69690744}"/>
                </a:ext>
              </a:extLst>
            </p:cNvPr>
            <p:cNvSpPr/>
            <p:nvPr/>
          </p:nvSpPr>
          <p:spPr bwMode="auto">
            <a:xfrm>
              <a:off x="7322533" y="3285218"/>
              <a:ext cx="683232" cy="380143"/>
            </a:xfrm>
            <a:prstGeom prst="round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9" name="TextBox 198">
              <a:extLst>
                <a:ext uri="{FF2B5EF4-FFF2-40B4-BE49-F238E27FC236}">
                  <a16:creationId xmlns:a16="http://schemas.microsoft.com/office/drawing/2014/main" id="{6C961220-B698-4247-95F3-BFBED9966979}"/>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mn-cs"/>
                </a:rPr>
                <a:t>Outbound Rule 1</a:t>
              </a:r>
            </a:p>
          </p:txBody>
        </p:sp>
      </p:grpSp>
      <p:grpSp>
        <p:nvGrpSpPr>
          <p:cNvPr id="200" name="Group 199">
            <a:extLst>
              <a:ext uri="{FF2B5EF4-FFF2-40B4-BE49-F238E27FC236}">
                <a16:creationId xmlns:a16="http://schemas.microsoft.com/office/drawing/2014/main" id="{75D0324A-2ACB-491B-906F-2817E5E34050}"/>
              </a:ext>
            </a:extLst>
          </p:cNvPr>
          <p:cNvGrpSpPr/>
          <p:nvPr/>
        </p:nvGrpSpPr>
        <p:grpSpPr>
          <a:xfrm>
            <a:off x="9667406" y="1696322"/>
            <a:ext cx="683232" cy="380143"/>
            <a:chOff x="7322533" y="3285218"/>
            <a:chExt cx="683232" cy="380143"/>
          </a:xfrm>
        </p:grpSpPr>
        <p:sp>
          <p:nvSpPr>
            <p:cNvPr id="201" name="Rectangle: Rounded Corners 200">
              <a:extLst>
                <a:ext uri="{FF2B5EF4-FFF2-40B4-BE49-F238E27FC236}">
                  <a16:creationId xmlns:a16="http://schemas.microsoft.com/office/drawing/2014/main" id="{22AB4FB7-CF4D-4FF1-A688-9EE383A44DA1}"/>
                </a:ext>
              </a:extLst>
            </p:cNvPr>
            <p:cNvSpPr/>
            <p:nvPr/>
          </p:nvSpPr>
          <p:spPr bwMode="auto">
            <a:xfrm>
              <a:off x="7322533" y="3285218"/>
              <a:ext cx="683232" cy="380143"/>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D8B67AC9-C096-407A-9706-D8ADC6355C9F}"/>
                </a:ext>
              </a:extLst>
            </p:cNvPr>
            <p:cNvSpPr txBox="1"/>
            <p:nvPr/>
          </p:nvSpPr>
          <p:spPr>
            <a:xfrm>
              <a:off x="7340721" y="3339208"/>
              <a:ext cx="646855"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37521"/>
                  </a:solidFill>
                  <a:effectLst/>
                  <a:uLnTx/>
                  <a:uFillTx/>
                  <a:latin typeface="Segoe UI Semibold"/>
                  <a:ea typeface="+mn-ea"/>
                  <a:cs typeface="+mn-cs"/>
                </a:rPr>
                <a:t>Outbound Rule 2</a:t>
              </a:r>
            </a:p>
          </p:txBody>
        </p:sp>
      </p:grpSp>
      <p:cxnSp>
        <p:nvCxnSpPr>
          <p:cNvPr id="20" name="Straight Connector 19">
            <a:extLst>
              <a:ext uri="{FF2B5EF4-FFF2-40B4-BE49-F238E27FC236}">
                <a16:creationId xmlns:a16="http://schemas.microsoft.com/office/drawing/2014/main" id="{4BDAEE5C-6354-41CD-B851-2F0CD9DC13E3}"/>
              </a:ext>
            </a:extLst>
          </p:cNvPr>
          <p:cNvCxnSpPr>
            <a:cxnSpLocks/>
          </p:cNvCxnSpPr>
          <p:nvPr/>
        </p:nvCxnSpPr>
        <p:spPr>
          <a:xfrm>
            <a:off x="7996595" y="3874298"/>
            <a:ext cx="0" cy="182880"/>
          </a:xfrm>
          <a:prstGeom prst="line">
            <a:avLst/>
          </a:prstGeom>
          <a:ln w="19050">
            <a:solidFill>
              <a:schemeClr val="accent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87094A6-9D94-4F87-99E0-8AFC09C12462}"/>
              </a:ext>
            </a:extLst>
          </p:cNvPr>
          <p:cNvCxnSpPr>
            <a:cxnSpLocks/>
          </p:cNvCxnSpPr>
          <p:nvPr/>
        </p:nvCxnSpPr>
        <p:spPr>
          <a:xfrm flipH="1">
            <a:off x="9518209" y="3874298"/>
            <a:ext cx="1" cy="182880"/>
          </a:xfrm>
          <a:prstGeom prst="line">
            <a:avLst/>
          </a:prstGeom>
          <a:ln w="19050">
            <a:solidFill>
              <a:schemeClr val="accent4"/>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DCA5557-BA5C-4506-84F0-DC6A4B0987BC}"/>
              </a:ext>
            </a:extLst>
          </p:cNvPr>
          <p:cNvCxnSpPr>
            <a:cxnSpLocks/>
          </p:cNvCxnSpPr>
          <p:nvPr/>
        </p:nvCxnSpPr>
        <p:spPr>
          <a:xfrm>
            <a:off x="9996356" y="687918"/>
            <a:ext cx="0" cy="36576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EA7C31D-A749-4258-8861-2D291AABA17B}"/>
              </a:ext>
            </a:extLst>
          </p:cNvPr>
          <p:cNvSpPr/>
          <p:nvPr/>
        </p:nvSpPr>
        <p:spPr bwMode="auto">
          <a:xfrm>
            <a:off x="7365511"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C0632F31-B728-4C38-9DF6-7FAFCFA8FFA2}"/>
              </a:ext>
            </a:extLst>
          </p:cNvPr>
          <p:cNvSpPr txBox="1"/>
          <p:nvPr/>
        </p:nvSpPr>
        <p:spPr>
          <a:xfrm>
            <a:off x="7379947"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sp>
        <p:nvSpPr>
          <p:cNvPr id="231" name="Oval 230">
            <a:extLst>
              <a:ext uri="{FF2B5EF4-FFF2-40B4-BE49-F238E27FC236}">
                <a16:creationId xmlns:a16="http://schemas.microsoft.com/office/drawing/2014/main" id="{08F7F7F7-EC85-4B4B-B03A-7D257C274BD6}"/>
              </a:ext>
            </a:extLst>
          </p:cNvPr>
          <p:cNvSpPr/>
          <p:nvPr/>
        </p:nvSpPr>
        <p:spPr bwMode="auto">
          <a:xfrm>
            <a:off x="7791104" y="1113290"/>
            <a:ext cx="274320" cy="27432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B8DFB456-B95E-4DED-854A-398A0671B187}"/>
              </a:ext>
            </a:extLst>
          </p:cNvPr>
          <p:cNvSpPr txBox="1"/>
          <p:nvPr/>
        </p:nvSpPr>
        <p:spPr>
          <a:xfrm>
            <a:off x="7805540" y="1169659"/>
            <a:ext cx="245449"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a:t>
            </a:r>
          </a:p>
        </p:txBody>
      </p:sp>
      <p:grpSp>
        <p:nvGrpSpPr>
          <p:cNvPr id="2" name="Group 1">
            <a:extLst>
              <a:ext uri="{FF2B5EF4-FFF2-40B4-BE49-F238E27FC236}">
                <a16:creationId xmlns:a16="http://schemas.microsoft.com/office/drawing/2014/main" id="{42CB27DA-5695-48F7-A095-6449A0113AC1}"/>
              </a:ext>
            </a:extLst>
          </p:cNvPr>
          <p:cNvGrpSpPr/>
          <p:nvPr/>
        </p:nvGrpSpPr>
        <p:grpSpPr>
          <a:xfrm>
            <a:off x="9667406" y="1113290"/>
            <a:ext cx="683224" cy="267595"/>
            <a:chOff x="9667406" y="2688090"/>
            <a:chExt cx="683224" cy="267595"/>
          </a:xfrm>
        </p:grpSpPr>
        <p:sp>
          <p:nvSpPr>
            <p:cNvPr id="35" name="Rectangle: Rounded Corners 34">
              <a:extLst>
                <a:ext uri="{FF2B5EF4-FFF2-40B4-BE49-F238E27FC236}">
                  <a16:creationId xmlns:a16="http://schemas.microsoft.com/office/drawing/2014/main" id="{746CAAC8-641C-44E5-81D7-2BE38A68C262}"/>
                </a:ext>
              </a:extLst>
            </p:cNvPr>
            <p:cNvSpPr/>
            <p:nvPr/>
          </p:nvSpPr>
          <p:spPr bwMode="auto">
            <a:xfrm>
              <a:off x="9667406" y="2688090"/>
              <a:ext cx="683224" cy="267595"/>
            </a:xfrm>
            <a:prstGeom prst="roundRect">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TextBox 238">
              <a:extLst>
                <a:ext uri="{FF2B5EF4-FFF2-40B4-BE49-F238E27FC236}">
                  <a16:creationId xmlns:a16="http://schemas.microsoft.com/office/drawing/2014/main" id="{658C17E7-EBC3-46DE-B8B4-06EBA7997CB8}"/>
                </a:ext>
              </a:extLst>
            </p:cNvPr>
            <p:cNvSpPr txBox="1"/>
            <p:nvPr/>
          </p:nvSpPr>
          <p:spPr>
            <a:xfrm>
              <a:off x="9705816" y="2741096"/>
              <a:ext cx="60640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IP Prefix</a:t>
              </a:r>
            </a:p>
          </p:txBody>
        </p:sp>
      </p:grpSp>
      <p:sp>
        <p:nvSpPr>
          <p:cNvPr id="216" name="TextBox 215">
            <a:extLst>
              <a:ext uri="{FF2B5EF4-FFF2-40B4-BE49-F238E27FC236}">
                <a16:creationId xmlns:a16="http://schemas.microsoft.com/office/drawing/2014/main" id="{DD8CC1E6-5FCD-43B0-9246-5F658554A7AC}"/>
              </a:ext>
            </a:extLst>
          </p:cNvPr>
          <p:cNvSpPr txBox="1"/>
          <p:nvPr/>
        </p:nvSpPr>
        <p:spPr>
          <a:xfrm>
            <a:off x="6266099" y="1792529"/>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4 min</a:t>
            </a:r>
          </a:p>
        </p:txBody>
      </p:sp>
      <p:sp>
        <p:nvSpPr>
          <p:cNvPr id="245" name="TextBox 244">
            <a:extLst>
              <a:ext uri="{FF2B5EF4-FFF2-40B4-BE49-F238E27FC236}">
                <a16:creationId xmlns:a16="http://schemas.microsoft.com/office/drawing/2014/main" id="{793E312C-4E70-490E-9623-6BD6BBD3A320}"/>
              </a:ext>
            </a:extLst>
          </p:cNvPr>
          <p:cNvSpPr txBox="1"/>
          <p:nvPr/>
        </p:nvSpPr>
        <p:spPr>
          <a:xfrm>
            <a:off x="10489742" y="1786210"/>
            <a:ext cx="1182875"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Timeout = 60 min</a:t>
            </a:r>
          </a:p>
        </p:txBody>
      </p:sp>
      <p:cxnSp>
        <p:nvCxnSpPr>
          <p:cNvPr id="252" name="Straight Arrow Connector 251">
            <a:extLst>
              <a:ext uri="{FF2B5EF4-FFF2-40B4-BE49-F238E27FC236}">
                <a16:creationId xmlns:a16="http://schemas.microsoft.com/office/drawing/2014/main" id="{3013F199-9B67-4968-903A-A4B915251476}"/>
              </a:ext>
            </a:extLst>
          </p:cNvPr>
          <p:cNvCxnSpPr>
            <a:cxnSpLocks/>
          </p:cNvCxnSpPr>
          <p:nvPr/>
        </p:nvCxnSpPr>
        <p:spPr>
          <a:xfrm flipH="1">
            <a:off x="7991832" y="4055688"/>
            <a:ext cx="296013"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0690186-6C55-4E25-8852-9DA84668FD88}"/>
              </a:ext>
            </a:extLst>
          </p:cNvPr>
          <p:cNvCxnSpPr>
            <a:cxnSpLocks/>
          </p:cNvCxnSpPr>
          <p:nvPr/>
        </p:nvCxnSpPr>
        <p:spPr>
          <a:xfrm flipH="1">
            <a:off x="9225077" y="4055688"/>
            <a:ext cx="296013"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56D1FB89-B98F-4789-8941-D16A235E8BC9}"/>
              </a:ext>
            </a:extLst>
          </p:cNvPr>
          <p:cNvSpPr/>
          <p:nvPr/>
        </p:nvSpPr>
        <p:spPr>
          <a:xfrm>
            <a:off x="319120" y="1250450"/>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Define, scale, and tune your outbound NAT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37521"/>
                </a:solidFill>
                <a:effectLst/>
                <a:uLnTx/>
                <a:uFillTx/>
                <a:latin typeface="Segoe UI Semibold"/>
                <a:ea typeface="+mn-ea"/>
                <a:cs typeface="+mn-cs"/>
              </a:rPr>
              <a:t>configuration</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75300" y="199770"/>
            <a:ext cx="7346597" cy="923330"/>
          </a:xfrm>
        </p:spPr>
        <p:txBody>
          <a:bodyPr/>
          <a:lstStyle/>
          <a:p>
            <a:r>
              <a:rPr lang="en-US" dirty="0"/>
              <a:t>Azure load balancer</a:t>
            </a:r>
            <a:br>
              <a:rPr lang="en-US" dirty="0"/>
            </a:br>
            <a:r>
              <a:rPr lang="en-US" sz="2400" dirty="0">
                <a:solidFill>
                  <a:schemeClr val="accent4"/>
                </a:solidFill>
              </a:rPr>
              <a:t>What’s new</a:t>
            </a:r>
            <a:endParaRPr lang="en-US" dirty="0">
              <a:solidFill>
                <a:schemeClr val="accent4"/>
              </a:solidFill>
            </a:endParaRP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7211905" y="2479353"/>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89E9565F-ACEF-4E87-9EB7-416BE2E48CC9}"/>
              </a:ext>
            </a:extLst>
          </p:cNvPr>
          <p:cNvGrpSpPr/>
          <p:nvPr/>
        </p:nvGrpSpPr>
        <p:grpSpPr>
          <a:xfrm>
            <a:off x="9288287" y="2479353"/>
            <a:ext cx="1554480" cy="91440"/>
            <a:chOff x="6740104" y="4112357"/>
            <a:chExt cx="845344" cy="91440"/>
          </a:xfrm>
        </p:grpSpPr>
        <p:cxnSp>
          <p:nvCxnSpPr>
            <p:cNvPr id="220" name="Straight Arrow Connector 219">
              <a:extLst>
                <a:ext uri="{FF2B5EF4-FFF2-40B4-BE49-F238E27FC236}">
                  <a16:creationId xmlns:a16="http://schemas.microsoft.com/office/drawing/2014/main" id="{C6066C22-9DA7-4B50-B1E4-025C2B6064C2}"/>
                </a:ext>
              </a:extLst>
            </p:cNvPr>
            <p:cNvCxnSpPr>
              <a:cxnSpLocks/>
            </p:cNvCxnSpPr>
            <p:nvPr/>
          </p:nvCxnSpPr>
          <p:spPr>
            <a:xfrm>
              <a:off x="6740104"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14E62F26-6370-47D0-9DBC-608789022757}"/>
                </a:ext>
              </a:extLst>
            </p:cNvPr>
            <p:cNvCxnSpPr>
              <a:cxnSpLocks/>
            </p:cNvCxnSpPr>
            <p:nvPr/>
          </p:nvCxnSpPr>
          <p:spPr>
            <a:xfrm>
              <a:off x="7585448" y="4112357"/>
              <a:ext cx="0" cy="9144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C17E0E5-9FBF-46DF-854B-A9FC87F45F24}"/>
                </a:ext>
              </a:extLst>
            </p:cNvPr>
            <p:cNvCxnSpPr>
              <a:cxnSpLocks/>
            </p:cNvCxnSpPr>
            <p:nvPr/>
          </p:nvCxnSpPr>
          <p:spPr>
            <a:xfrm>
              <a:off x="6740104" y="4112357"/>
              <a:ext cx="845344" cy="0"/>
            </a:xfrm>
            <a:prstGeom prst="straightConnector1">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7E0E2C75-58C5-4D66-8361-3B3A288C1CBD}"/>
              </a:ext>
            </a:extLst>
          </p:cNvPr>
          <p:cNvGrpSpPr/>
          <p:nvPr/>
        </p:nvGrpSpPr>
        <p:grpSpPr>
          <a:xfrm>
            <a:off x="10941049" y="5314454"/>
            <a:ext cx="609600" cy="609598"/>
            <a:chOff x="9594895" y="1200712"/>
            <a:chExt cx="609600" cy="609598"/>
          </a:xfrm>
        </p:grpSpPr>
        <p:sp>
          <p:nvSpPr>
            <p:cNvPr id="206" name="Oval 205">
              <a:extLst>
                <a:ext uri="{FF2B5EF4-FFF2-40B4-BE49-F238E27FC236}">
                  <a16:creationId xmlns:a16="http://schemas.microsoft.com/office/drawing/2014/main" id="{EE8B4F72-569C-4CD9-97A1-CB6B9861440B}"/>
                </a:ext>
              </a:extLst>
            </p:cNvPr>
            <p:cNvSpPr/>
            <p:nvPr/>
          </p:nvSpPr>
          <p:spPr bwMode="auto">
            <a:xfrm>
              <a:off x="9594895" y="1200712"/>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D0842F4-0487-4CEB-B9D8-D41BD625D6CA}"/>
                </a:ext>
              </a:extLst>
            </p:cNvPr>
            <p:cNvGrpSpPr/>
            <p:nvPr/>
          </p:nvGrpSpPr>
          <p:grpSpPr>
            <a:xfrm>
              <a:off x="9725589" y="1335064"/>
              <a:ext cx="348212" cy="337894"/>
              <a:chOff x="11105601" y="3231122"/>
              <a:chExt cx="348212" cy="337894"/>
            </a:xfrm>
          </p:grpSpPr>
          <p:sp>
            <p:nvSpPr>
              <p:cNvPr id="208" name="globe_2">
                <a:extLst>
                  <a:ext uri="{FF2B5EF4-FFF2-40B4-BE49-F238E27FC236}">
                    <a16:creationId xmlns:a16="http://schemas.microsoft.com/office/drawing/2014/main" id="{202D389E-880F-4354-B0E3-186C60ABBC8B}"/>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09" name="Straight Connector 208">
                <a:extLst>
                  <a:ext uri="{FF2B5EF4-FFF2-40B4-BE49-F238E27FC236}">
                    <a16:creationId xmlns:a16="http://schemas.microsoft.com/office/drawing/2014/main" id="{169AFCE0-B77C-42A5-AEF9-276B92C6AEDA}"/>
                  </a:ext>
                </a:extLst>
              </p:cNvPr>
              <p:cNvCxnSpPr>
                <a:stCxn id="208" idx="1"/>
                <a:endCxn id="208"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23" name="Group 25">
            <a:extLst>
              <a:ext uri="{FF2B5EF4-FFF2-40B4-BE49-F238E27FC236}">
                <a16:creationId xmlns:a16="http://schemas.microsoft.com/office/drawing/2014/main" id="{CA1B889E-A39F-49AC-A1D2-1530422DBB4F}"/>
              </a:ext>
            </a:extLst>
          </p:cNvPr>
          <p:cNvGrpSpPr>
            <a:grpSpLocks noChangeAspect="1"/>
          </p:cNvGrpSpPr>
          <p:nvPr/>
        </p:nvGrpSpPr>
        <p:grpSpPr bwMode="auto">
          <a:xfrm>
            <a:off x="6266099" y="5478839"/>
            <a:ext cx="457022" cy="354303"/>
            <a:chOff x="3689" y="2040"/>
            <a:chExt cx="307" cy="238"/>
          </a:xfrm>
        </p:grpSpPr>
        <p:sp>
          <p:nvSpPr>
            <p:cNvPr id="224" name="Freeform 26">
              <a:extLst>
                <a:ext uri="{FF2B5EF4-FFF2-40B4-BE49-F238E27FC236}">
                  <a16:creationId xmlns:a16="http://schemas.microsoft.com/office/drawing/2014/main" id="{5E3CBAC7-58AE-467C-89FB-5A40D31C9E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27">
              <a:extLst>
                <a:ext uri="{FF2B5EF4-FFF2-40B4-BE49-F238E27FC236}">
                  <a16:creationId xmlns:a16="http://schemas.microsoft.com/office/drawing/2014/main" id="{8234E766-67FE-4F8C-A7C5-AA8880285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28">
              <a:extLst>
                <a:ext uri="{FF2B5EF4-FFF2-40B4-BE49-F238E27FC236}">
                  <a16:creationId xmlns:a16="http://schemas.microsoft.com/office/drawing/2014/main" id="{78F41C9B-DEE6-4087-AF52-CC0B40338EF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Line 29">
              <a:extLst>
                <a:ext uri="{FF2B5EF4-FFF2-40B4-BE49-F238E27FC236}">
                  <a16:creationId xmlns:a16="http://schemas.microsoft.com/office/drawing/2014/main" id="{3FB063C8-7ED0-4967-99D0-7D036FEE6674}"/>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EC7EBCAD-2D36-4319-BC3C-FC91762ADF5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BDDD0E4-BCE5-40E9-8230-3B1BCB566561}"/>
              </a:ext>
            </a:extLst>
          </p:cNvPr>
          <p:cNvGrpSpPr/>
          <p:nvPr/>
        </p:nvGrpSpPr>
        <p:grpSpPr>
          <a:xfrm>
            <a:off x="6742297" y="6101014"/>
            <a:ext cx="249745" cy="212419"/>
            <a:chOff x="6450413" y="3786923"/>
            <a:chExt cx="249745" cy="212419"/>
          </a:xfrm>
        </p:grpSpPr>
        <p:cxnSp>
          <p:nvCxnSpPr>
            <p:cNvPr id="234" name="Straight Arrow Connector 233">
              <a:extLst>
                <a:ext uri="{FF2B5EF4-FFF2-40B4-BE49-F238E27FC236}">
                  <a16:creationId xmlns:a16="http://schemas.microsoft.com/office/drawing/2014/main" id="{F05390F7-F992-4DDE-914C-622685F1364E}"/>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5B16331-0C55-4021-A5C6-4B32F6CE57E5}"/>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BFA1E98-E319-4039-96A6-A68AFD3066C7}"/>
              </a:ext>
            </a:extLst>
          </p:cNvPr>
          <p:cNvGrpSpPr/>
          <p:nvPr/>
        </p:nvGrpSpPr>
        <p:grpSpPr>
          <a:xfrm>
            <a:off x="7188888" y="5497954"/>
            <a:ext cx="1006764" cy="234463"/>
            <a:chOff x="7068238" y="3265044"/>
            <a:chExt cx="1006764" cy="234463"/>
          </a:xfrm>
        </p:grpSpPr>
        <p:sp>
          <p:nvSpPr>
            <p:cNvPr id="237" name="Rectangle: Rounded Corners 236">
              <a:extLst>
                <a:ext uri="{FF2B5EF4-FFF2-40B4-BE49-F238E27FC236}">
                  <a16:creationId xmlns:a16="http://schemas.microsoft.com/office/drawing/2014/main" id="{2A7276FA-C036-421A-9F62-5C2D2D131C48}"/>
                </a:ext>
              </a:extLst>
            </p:cNvPr>
            <p:cNvSpPr/>
            <p:nvPr/>
          </p:nvSpPr>
          <p:spPr bwMode="auto">
            <a:xfrm>
              <a:off x="7068238"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25F3C6E6-9ED1-4D28-881B-FD1F8897BFF2}"/>
                </a:ext>
              </a:extLst>
            </p:cNvPr>
            <p:cNvSpPr txBox="1"/>
            <p:nvPr/>
          </p:nvSpPr>
          <p:spPr>
            <a:xfrm>
              <a:off x="7205860"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grpSp>
        <p:nvGrpSpPr>
          <p:cNvPr id="240" name="Group 239">
            <a:extLst>
              <a:ext uri="{FF2B5EF4-FFF2-40B4-BE49-F238E27FC236}">
                <a16:creationId xmlns:a16="http://schemas.microsoft.com/office/drawing/2014/main" id="{D4148FFB-5EB4-46AC-A620-6C038B590869}"/>
              </a:ext>
            </a:extLst>
          </p:cNvPr>
          <p:cNvGrpSpPr/>
          <p:nvPr/>
        </p:nvGrpSpPr>
        <p:grpSpPr>
          <a:xfrm>
            <a:off x="9479042" y="5497954"/>
            <a:ext cx="1006764" cy="234463"/>
            <a:chOff x="9479042" y="3265044"/>
            <a:chExt cx="1006764" cy="234463"/>
          </a:xfrm>
        </p:grpSpPr>
        <p:sp>
          <p:nvSpPr>
            <p:cNvPr id="243" name="Rectangle: Rounded Corners 242">
              <a:extLst>
                <a:ext uri="{FF2B5EF4-FFF2-40B4-BE49-F238E27FC236}">
                  <a16:creationId xmlns:a16="http://schemas.microsoft.com/office/drawing/2014/main" id="{363B1E99-F4AC-4CBF-B2F2-E558A626DC6B}"/>
                </a:ext>
              </a:extLst>
            </p:cNvPr>
            <p:cNvSpPr/>
            <p:nvPr/>
          </p:nvSpPr>
          <p:spPr bwMode="auto">
            <a:xfrm>
              <a:off x="9479042" y="3265044"/>
              <a:ext cx="1006764" cy="2344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4A821491-833E-4FF4-A99C-9E7E61EA1BD4}"/>
                </a:ext>
              </a:extLst>
            </p:cNvPr>
            <p:cNvSpPr txBox="1"/>
            <p:nvPr/>
          </p:nvSpPr>
          <p:spPr>
            <a:xfrm>
              <a:off x="9616664" y="3299176"/>
              <a:ext cx="731520"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TCP Reset</a:t>
              </a:r>
            </a:p>
          </p:txBody>
        </p:sp>
      </p:grpSp>
      <p:sp>
        <p:nvSpPr>
          <p:cNvPr id="246" name="TextBox 245">
            <a:extLst>
              <a:ext uri="{FF2B5EF4-FFF2-40B4-BE49-F238E27FC236}">
                <a16:creationId xmlns:a16="http://schemas.microsoft.com/office/drawing/2014/main" id="{21C4A4FB-F2B6-4F04-91B6-4E6991A711CF}"/>
              </a:ext>
            </a:extLst>
          </p:cNvPr>
          <p:cNvSpPr txBox="1"/>
          <p:nvPr/>
        </p:nvSpPr>
        <p:spPr>
          <a:xfrm>
            <a:off x="6096000"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47" name="Group 246">
            <a:extLst>
              <a:ext uri="{FF2B5EF4-FFF2-40B4-BE49-F238E27FC236}">
                <a16:creationId xmlns:a16="http://schemas.microsoft.com/office/drawing/2014/main" id="{45D74C90-4F2B-4F43-A18B-65FF9632EA23}"/>
              </a:ext>
            </a:extLst>
          </p:cNvPr>
          <p:cNvGrpSpPr/>
          <p:nvPr/>
        </p:nvGrpSpPr>
        <p:grpSpPr>
          <a:xfrm>
            <a:off x="11527728" y="6101014"/>
            <a:ext cx="249745" cy="212419"/>
            <a:chOff x="6450413" y="3786923"/>
            <a:chExt cx="249745" cy="212419"/>
          </a:xfrm>
        </p:grpSpPr>
        <p:cxnSp>
          <p:nvCxnSpPr>
            <p:cNvPr id="250" name="Straight Arrow Connector 249">
              <a:extLst>
                <a:ext uri="{FF2B5EF4-FFF2-40B4-BE49-F238E27FC236}">
                  <a16:creationId xmlns:a16="http://schemas.microsoft.com/office/drawing/2014/main" id="{F75ABB8E-90F2-41E7-BECC-D7FF4CB8564C}"/>
                </a:ext>
              </a:extLst>
            </p:cNvPr>
            <p:cNvCxnSpPr>
              <a:cxnSpLocks/>
            </p:cNvCxnSpPr>
            <p:nvPr/>
          </p:nvCxnSpPr>
          <p:spPr>
            <a:xfrm>
              <a:off x="6450413" y="3903604"/>
              <a:ext cx="105777" cy="95738"/>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3C65A34-708E-4F51-A6E0-1F75BD0F6039}"/>
                </a:ext>
              </a:extLst>
            </p:cNvPr>
            <p:cNvCxnSpPr>
              <a:cxnSpLocks/>
            </p:cNvCxnSpPr>
            <p:nvPr/>
          </p:nvCxnSpPr>
          <p:spPr>
            <a:xfrm flipH="1">
              <a:off x="6526714" y="3786923"/>
              <a:ext cx="173444" cy="212419"/>
            </a:xfrm>
            <a:prstGeom prst="straightConnector1">
              <a:avLst/>
            </a:prstGeom>
            <a:ln w="571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4" name="TextBox 253">
            <a:extLst>
              <a:ext uri="{FF2B5EF4-FFF2-40B4-BE49-F238E27FC236}">
                <a16:creationId xmlns:a16="http://schemas.microsoft.com/office/drawing/2014/main" id="{28B2E112-0AA5-40DF-8AB5-1D6FCF68EEB6}"/>
              </a:ext>
            </a:extLst>
          </p:cNvPr>
          <p:cNvSpPr txBox="1"/>
          <p:nvPr/>
        </p:nvSpPr>
        <p:spPr>
          <a:xfrm>
            <a:off x="10875679" y="6040051"/>
            <a:ext cx="742231"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Connection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B050"/>
                </a:solidFill>
                <a:effectLst/>
                <a:uLnTx/>
                <a:uFillTx/>
                <a:latin typeface="Segoe UI Semibold"/>
                <a:ea typeface="+mn-ea"/>
                <a:cs typeface="+mn-cs"/>
              </a:rPr>
              <a:t>Release</a:t>
            </a:r>
          </a:p>
        </p:txBody>
      </p:sp>
      <p:grpSp>
        <p:nvGrpSpPr>
          <p:cNvPr id="255" name="Group 254">
            <a:extLst>
              <a:ext uri="{FF2B5EF4-FFF2-40B4-BE49-F238E27FC236}">
                <a16:creationId xmlns:a16="http://schemas.microsoft.com/office/drawing/2014/main" id="{906E2390-CF1C-4C35-AAD3-43E0F0C66A2C}"/>
              </a:ext>
            </a:extLst>
          </p:cNvPr>
          <p:cNvGrpSpPr/>
          <p:nvPr/>
        </p:nvGrpSpPr>
        <p:grpSpPr>
          <a:xfrm>
            <a:off x="8215987" y="5505891"/>
            <a:ext cx="152220" cy="212375"/>
            <a:chOff x="8225511" y="3265042"/>
            <a:chExt cx="152220" cy="234463"/>
          </a:xfrm>
        </p:grpSpPr>
        <p:sp>
          <p:nvSpPr>
            <p:cNvPr id="256" name="Right Bracket 255">
              <a:extLst>
                <a:ext uri="{FF2B5EF4-FFF2-40B4-BE49-F238E27FC236}">
                  <a16:creationId xmlns:a16="http://schemas.microsoft.com/office/drawing/2014/main" id="{7C9C2964-4F44-4EA1-819E-318E9EA456DE}"/>
                </a:ext>
              </a:extLst>
            </p:cNvPr>
            <p:cNvSpPr/>
            <p:nvPr/>
          </p:nvSpPr>
          <p:spPr>
            <a:xfrm>
              <a:off x="8225511"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Right Bracket 256">
              <a:extLst>
                <a:ext uri="{FF2B5EF4-FFF2-40B4-BE49-F238E27FC236}">
                  <a16:creationId xmlns:a16="http://schemas.microsoft.com/office/drawing/2014/main" id="{7BF89606-D4C4-4B88-A3E4-06F5A8A8B807}"/>
                </a:ext>
              </a:extLst>
            </p:cNvPr>
            <p:cNvSpPr/>
            <p:nvPr/>
          </p:nvSpPr>
          <p:spPr>
            <a:xfrm>
              <a:off x="8287905"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Right Bracket 257">
              <a:extLst>
                <a:ext uri="{FF2B5EF4-FFF2-40B4-BE49-F238E27FC236}">
                  <a16:creationId xmlns:a16="http://schemas.microsoft.com/office/drawing/2014/main" id="{E58A4986-3DCF-4F40-8829-40A33260BEE3}"/>
                </a:ext>
              </a:extLst>
            </p:cNvPr>
            <p:cNvSpPr/>
            <p:nvPr/>
          </p:nvSpPr>
          <p:spPr>
            <a:xfrm>
              <a:off x="8350299" y="3265042"/>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D884113C-8988-49AC-A8EC-84B5D7D66908}"/>
              </a:ext>
            </a:extLst>
          </p:cNvPr>
          <p:cNvGrpSpPr/>
          <p:nvPr/>
        </p:nvGrpSpPr>
        <p:grpSpPr>
          <a:xfrm>
            <a:off x="9298246" y="5505891"/>
            <a:ext cx="152220" cy="212379"/>
            <a:chOff x="9281581" y="3272981"/>
            <a:chExt cx="152220" cy="234463"/>
          </a:xfrm>
        </p:grpSpPr>
        <p:sp>
          <p:nvSpPr>
            <p:cNvPr id="260" name="Right Bracket 259">
              <a:extLst>
                <a:ext uri="{FF2B5EF4-FFF2-40B4-BE49-F238E27FC236}">
                  <a16:creationId xmlns:a16="http://schemas.microsoft.com/office/drawing/2014/main" id="{F10AA6B8-8F9E-4E86-B6FB-CBDD5AA3F291}"/>
                </a:ext>
              </a:extLst>
            </p:cNvPr>
            <p:cNvSpPr/>
            <p:nvPr/>
          </p:nvSpPr>
          <p:spPr>
            <a:xfrm flipH="1">
              <a:off x="9281581"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Right Bracket 260">
              <a:extLst>
                <a:ext uri="{FF2B5EF4-FFF2-40B4-BE49-F238E27FC236}">
                  <a16:creationId xmlns:a16="http://schemas.microsoft.com/office/drawing/2014/main" id="{BBB1B430-C52F-47EE-91BF-EE999BD36424}"/>
                </a:ext>
              </a:extLst>
            </p:cNvPr>
            <p:cNvSpPr/>
            <p:nvPr/>
          </p:nvSpPr>
          <p:spPr>
            <a:xfrm flipH="1">
              <a:off x="9343975"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Right Bracket 261">
              <a:extLst>
                <a:ext uri="{FF2B5EF4-FFF2-40B4-BE49-F238E27FC236}">
                  <a16:creationId xmlns:a16="http://schemas.microsoft.com/office/drawing/2014/main" id="{8DA18347-B9DF-4F14-84AE-612499B1062B}"/>
                </a:ext>
              </a:extLst>
            </p:cNvPr>
            <p:cNvSpPr/>
            <p:nvPr/>
          </p:nvSpPr>
          <p:spPr>
            <a:xfrm flipH="1">
              <a:off x="9406369" y="3272981"/>
              <a:ext cx="27432" cy="234463"/>
            </a:xfrm>
            <a:prstGeom prst="rightBracket">
              <a:avLst>
                <a:gd name="adj" fmla="val 95149"/>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3" name="Straight Arrow Connector 262">
            <a:extLst>
              <a:ext uri="{FF2B5EF4-FFF2-40B4-BE49-F238E27FC236}">
                <a16:creationId xmlns:a16="http://schemas.microsoft.com/office/drawing/2014/main" id="{042F3B20-828C-4A5F-B22F-10BD3D5A2A20}"/>
              </a:ext>
            </a:extLst>
          </p:cNvPr>
          <p:cNvCxnSpPr>
            <a:cxnSpLocks/>
          </p:cNvCxnSpPr>
          <p:nvPr/>
        </p:nvCxnSpPr>
        <p:spPr>
          <a:xfrm>
            <a:off x="7182261"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5592B3C-A197-48F6-B4DE-F888294311AE}"/>
              </a:ext>
            </a:extLst>
          </p:cNvPr>
          <p:cNvCxnSpPr>
            <a:cxnSpLocks/>
          </p:cNvCxnSpPr>
          <p:nvPr/>
        </p:nvCxnSpPr>
        <p:spPr>
          <a:xfrm flipH="1">
            <a:off x="9298246" y="5825378"/>
            <a:ext cx="1188720"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6" name="Graphic 4">
            <a:extLst>
              <a:ext uri="{FF2B5EF4-FFF2-40B4-BE49-F238E27FC236}">
                <a16:creationId xmlns:a16="http://schemas.microsoft.com/office/drawing/2014/main" id="{547F0E35-F219-4C35-B276-F9E3F69A6732}"/>
              </a:ext>
            </a:extLst>
          </p:cNvPr>
          <p:cNvGrpSpPr/>
          <p:nvPr/>
        </p:nvGrpSpPr>
        <p:grpSpPr>
          <a:xfrm>
            <a:off x="8521911" y="4979173"/>
            <a:ext cx="640080" cy="640080"/>
            <a:chOff x="566898" y="438865"/>
            <a:chExt cx="793823" cy="793822"/>
          </a:xfrm>
          <a:effectLst/>
        </p:grpSpPr>
        <p:sp>
          <p:nvSpPr>
            <p:cNvPr id="267" name="Freeform: Shape 266">
              <a:extLst>
                <a:ext uri="{FF2B5EF4-FFF2-40B4-BE49-F238E27FC236}">
                  <a16:creationId xmlns:a16="http://schemas.microsoft.com/office/drawing/2014/main" id="{A3EBF68E-A2F4-4A4C-BFEE-25BFBC4A649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DC5B0AB2-BD23-449B-9B2A-7B9AE87C590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53FE9E2-095B-4041-ADB9-CDA0D5AA66A1}"/>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D699D22C-6512-4CA9-BDA9-B58D90E89D4E}"/>
              </a:ext>
            </a:extLst>
          </p:cNvPr>
          <p:cNvSpPr txBox="1"/>
          <p:nvPr/>
        </p:nvSpPr>
        <p:spPr>
          <a:xfrm>
            <a:off x="8480361" y="6061799"/>
            <a:ext cx="74223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Idle timeout</a:t>
            </a:r>
          </a:p>
        </p:txBody>
      </p:sp>
      <p:pic>
        <p:nvPicPr>
          <p:cNvPr id="271" name="Graphic 270" descr="Alarm Clock">
            <a:extLst>
              <a:ext uri="{FF2B5EF4-FFF2-40B4-BE49-F238E27FC236}">
                <a16:creationId xmlns:a16="http://schemas.microsoft.com/office/drawing/2014/main" id="{D91CCE7F-A488-413A-98F7-2C2F72769E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29573" y="5608611"/>
            <a:ext cx="423500" cy="423500"/>
          </a:xfrm>
          <a:prstGeom prst="rect">
            <a:avLst/>
          </a:prstGeom>
        </p:spPr>
      </p:pic>
      <p:sp>
        <p:nvSpPr>
          <p:cNvPr id="272" name="Rectangle 271">
            <a:extLst>
              <a:ext uri="{FF2B5EF4-FFF2-40B4-BE49-F238E27FC236}">
                <a16:creationId xmlns:a16="http://schemas.microsoft.com/office/drawing/2014/main" id="{7B01F593-1B32-41E2-BF1C-7C20A834F3AD}"/>
              </a:ext>
            </a:extLst>
          </p:cNvPr>
          <p:cNvSpPr/>
          <p:nvPr/>
        </p:nvSpPr>
        <p:spPr>
          <a:xfrm>
            <a:off x="319120" y="4122593"/>
            <a:ext cx="5215632" cy="707886"/>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Optimize application performance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mn-cs"/>
              </a:rPr>
              <a:t>clean connection releases</a:t>
            </a:r>
            <a:endParaRPr kumimoji="0" lang="en-US" sz="1800" b="1" i="0" u="none" strike="noStrike" kern="1200" cap="none" spc="0" normalizeH="0" baseline="0" noProof="0">
              <a:ln>
                <a:noFill/>
              </a:ln>
              <a:solidFill>
                <a:srgbClr val="1A1A1A"/>
              </a:solidFill>
              <a:effectLst/>
              <a:uLnTx/>
              <a:uFillTx/>
              <a:latin typeface="Segoe UI Semibold"/>
              <a:ea typeface="+mn-ea"/>
              <a:cs typeface="+mn-cs"/>
            </a:endParaRPr>
          </a:p>
        </p:txBody>
      </p:sp>
      <p:sp>
        <p:nvSpPr>
          <p:cNvPr id="203" name="TextBox 202">
            <a:extLst>
              <a:ext uri="{FF2B5EF4-FFF2-40B4-BE49-F238E27FC236}">
                <a16:creationId xmlns:a16="http://schemas.microsoft.com/office/drawing/2014/main" id="{1457B17F-72E1-3E4F-A5EA-AE6AFC628626}"/>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214" name="TextBox 213">
            <a:extLst>
              <a:ext uri="{FF2B5EF4-FFF2-40B4-BE49-F238E27FC236}">
                <a16:creationId xmlns:a16="http://schemas.microsoft.com/office/drawing/2014/main" id="{5599DDC1-B928-B248-9B12-FBB9E815ADF3}"/>
              </a:ext>
            </a:extLst>
          </p:cNvPr>
          <p:cNvSpPr txBox="1"/>
          <p:nvPr/>
        </p:nvSpPr>
        <p:spPr>
          <a:xfrm>
            <a:off x="10316783" y="4571202"/>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pic>
        <p:nvPicPr>
          <p:cNvPr id="196" name="Picture 195">
            <a:extLst>
              <a:ext uri="{FF2B5EF4-FFF2-40B4-BE49-F238E27FC236}">
                <a16:creationId xmlns:a16="http://schemas.microsoft.com/office/drawing/2014/main" id="{A3D7F40A-6AEC-41C8-B80C-891923A54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3" y="131320"/>
            <a:ext cx="1669576" cy="873745"/>
          </a:xfrm>
          <a:prstGeom prst="rect">
            <a:avLst/>
          </a:prstGeom>
        </p:spPr>
      </p:pic>
    </p:spTree>
    <p:extLst>
      <p:ext uri="{BB962C8B-B14F-4D97-AF65-F5344CB8AC3E}">
        <p14:creationId xmlns:p14="http://schemas.microsoft.com/office/powerpoint/2010/main" val="18227132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2622EA-EBFA-B341-9128-DF9045A84C2D}"/>
              </a:ext>
            </a:extLst>
          </p:cNvPr>
          <p:cNvSpPr/>
          <p:nvPr/>
        </p:nvSpPr>
        <p:spPr bwMode="auto">
          <a:xfrm>
            <a:off x="38639" y="0"/>
            <a:ext cx="8493487" cy="6737335"/>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BB331AA5-01A3-374D-BB1B-6CEF974910CA}"/>
              </a:ext>
            </a:extLst>
          </p:cNvPr>
          <p:cNvSpPr/>
          <p:nvPr/>
        </p:nvSpPr>
        <p:spPr bwMode="auto">
          <a:xfrm>
            <a:off x="1088299" y="3129442"/>
            <a:ext cx="3033188" cy="615553"/>
          </a:xfrm>
          <a:prstGeom prst="round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E51DFE8-1F69-489C-9917-746C20F132ED}"/>
              </a:ext>
            </a:extLst>
          </p:cNvPr>
          <p:cNvGrpSpPr/>
          <p:nvPr/>
        </p:nvGrpSpPr>
        <p:grpSpPr>
          <a:xfrm>
            <a:off x="8648110" y="-1"/>
            <a:ext cx="3273733" cy="6737335"/>
            <a:chOff x="3234581" y="-2409814"/>
            <a:chExt cx="5983017" cy="13199070"/>
          </a:xfrm>
        </p:grpSpPr>
        <p:sp>
          <p:nvSpPr>
            <p:cNvPr id="47" name="Rectangle 46">
              <a:extLst>
                <a:ext uri="{FF2B5EF4-FFF2-40B4-BE49-F238E27FC236}">
                  <a16:creationId xmlns:a16="http://schemas.microsoft.com/office/drawing/2014/main" id="{8C33BF10-A59E-4F7F-9E2B-FA698E75425B}"/>
                </a:ext>
              </a:extLst>
            </p:cNvPr>
            <p:cNvSpPr/>
            <p:nvPr/>
          </p:nvSpPr>
          <p:spPr bwMode="auto">
            <a:xfrm>
              <a:off x="3234581" y="-2409814"/>
              <a:ext cx="5983017" cy="655423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10CA29F1-8794-4918-B9C7-083C618CD843}"/>
                </a:ext>
              </a:extLst>
            </p:cNvPr>
            <p:cNvSpPr/>
            <p:nvPr/>
          </p:nvSpPr>
          <p:spPr bwMode="auto">
            <a:xfrm>
              <a:off x="3234581" y="4296310"/>
              <a:ext cx="5983017" cy="6492946"/>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653B8E83-E8DD-4D9D-9573-9F8E9BE2B142}"/>
              </a:ext>
            </a:extLst>
          </p:cNvPr>
          <p:cNvSpPr/>
          <p:nvPr/>
        </p:nvSpPr>
        <p:spPr>
          <a:xfrm>
            <a:off x="440227" y="884460"/>
            <a:ext cx="8207881"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mn-cs"/>
              </a:rPr>
              <a:t>Microsoft’s global multi-CDN ecosystem</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67272" y="237655"/>
            <a:ext cx="6377940" cy="553998"/>
          </a:xfrm>
        </p:spPr>
        <p:txBody>
          <a:bodyPr/>
          <a:lstStyle/>
          <a:p>
            <a:r>
              <a:rPr lang="en-US" dirty="0"/>
              <a:t>Azure CDN</a:t>
            </a:r>
          </a:p>
        </p:txBody>
      </p:sp>
      <p:sp>
        <p:nvSpPr>
          <p:cNvPr id="36" name="Rectangle 35">
            <a:extLst>
              <a:ext uri="{FF2B5EF4-FFF2-40B4-BE49-F238E27FC236}">
                <a16:creationId xmlns:a16="http://schemas.microsoft.com/office/drawing/2014/main" id="{631C8D30-987E-4990-95EB-6F6917288AE1}"/>
              </a:ext>
            </a:extLst>
          </p:cNvPr>
          <p:cNvSpPr/>
          <p:nvPr/>
        </p:nvSpPr>
        <p:spPr>
          <a:xfrm>
            <a:off x="8911745" y="948835"/>
            <a:ext cx="274646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A1A1A"/>
                </a:solidFill>
                <a:effectLst/>
                <a:uLnTx/>
                <a:uFillTx/>
                <a:latin typeface="Segoe UI"/>
                <a:ea typeface="+mn-ea"/>
                <a:cs typeface="+mn-cs"/>
              </a:rPr>
              <a:t>“Our page load times are very low, and we're able to do it on a more powerful and scalable infrastructure that costs us 45 percent less.”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Kevin </a:t>
            </a:r>
            <a:r>
              <a:rPr kumimoji="0" lang="en-US" sz="1400" b="1" i="0" u="none" strike="noStrike" kern="1200" cap="none" spc="0" normalizeH="0" baseline="0" noProof="0" err="1">
                <a:ln>
                  <a:noFill/>
                </a:ln>
                <a:solidFill>
                  <a:srgbClr val="1A1A1A"/>
                </a:solidFill>
                <a:effectLst/>
                <a:uLnTx/>
                <a:uFillTx/>
                <a:latin typeface="Segoe UI"/>
                <a:ea typeface="+mn-ea"/>
                <a:cs typeface="+mn-cs"/>
              </a:rPr>
              <a:t>Lisota</a:t>
            </a:r>
            <a:r>
              <a:rPr kumimoji="0" lang="en-US" sz="1400" b="1" i="0" u="none" strike="noStrike" kern="1200" cap="none" spc="0" normalizeH="0" baseline="0" noProof="0">
                <a:ln>
                  <a:noFill/>
                </a:ln>
                <a:solidFill>
                  <a:srgbClr val="1A1A1A"/>
                </a:solidFill>
                <a:effectLst/>
                <a:uLnTx/>
                <a:uFillTx/>
                <a:latin typeface="Segoe UI"/>
                <a:ea typeface="+mn-ea"/>
                <a:cs typeface="+mn-cs"/>
              </a:rPr>
              <a:t>, </a:t>
            </a:r>
            <a:r>
              <a:rPr kumimoji="0" lang="en-US" sz="1400" b="1" i="0" u="none" strike="noStrike" kern="1200" cap="none" spc="0" normalizeH="0" baseline="0" noProof="0" err="1">
                <a:ln>
                  <a:noFill/>
                </a:ln>
                <a:solidFill>
                  <a:srgbClr val="1A1A1A"/>
                </a:solidFill>
                <a:effectLst/>
                <a:uLnTx/>
                <a:uFillTx/>
                <a:latin typeface="Segoe UI"/>
                <a:ea typeface="+mn-ea"/>
                <a:cs typeface="+mn-cs"/>
              </a:rPr>
              <a:t>Geekwire</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FEF44E79-E1D2-4F91-AD4C-0E0768DAEE35}"/>
              </a:ext>
            </a:extLst>
          </p:cNvPr>
          <p:cNvSpPr/>
          <p:nvPr/>
        </p:nvSpPr>
        <p:spPr>
          <a:xfrm>
            <a:off x="8976273" y="4440672"/>
            <a:ext cx="2810719"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“Our partnership with Microsoft Azure was critical in extending our reach to more people and more devices via cloud streaming than ever before.”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Eric Black, NBC Sports Group</a:t>
            </a:r>
          </a:p>
        </p:txBody>
      </p:sp>
      <p:pic>
        <p:nvPicPr>
          <p:cNvPr id="2052" name="Picture 4" descr="Geekwire">
            <a:extLst>
              <a:ext uri="{FF2B5EF4-FFF2-40B4-BE49-F238E27FC236}">
                <a16:creationId xmlns:a16="http://schemas.microsoft.com/office/drawing/2014/main" id="{A7038193-7531-4241-8F9F-2F2991FF25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76273" y="301161"/>
            <a:ext cx="1800225" cy="3390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340E88D-8B11-4953-ACD7-1475390B20A2}"/>
              </a:ext>
            </a:extLst>
          </p:cNvPr>
          <p:cNvGrpSpPr/>
          <p:nvPr/>
        </p:nvGrpSpPr>
        <p:grpSpPr>
          <a:xfrm>
            <a:off x="405008" y="5258863"/>
            <a:ext cx="3773244" cy="952864"/>
            <a:chOff x="383237" y="4967735"/>
            <a:chExt cx="3773244" cy="952864"/>
          </a:xfrm>
        </p:grpSpPr>
        <p:grpSp>
          <p:nvGrpSpPr>
            <p:cNvPr id="124" name="Group 123">
              <a:extLst>
                <a:ext uri="{FF2B5EF4-FFF2-40B4-BE49-F238E27FC236}">
                  <a16:creationId xmlns:a16="http://schemas.microsoft.com/office/drawing/2014/main" id="{9C6D4622-3798-45B1-8507-A1E092E5B137}"/>
                </a:ext>
              </a:extLst>
            </p:cNvPr>
            <p:cNvGrpSpPr/>
            <p:nvPr/>
          </p:nvGrpSpPr>
          <p:grpSpPr>
            <a:xfrm>
              <a:off x="1232650" y="4967735"/>
              <a:ext cx="2923831" cy="952864"/>
              <a:chOff x="-319669" y="2026411"/>
              <a:chExt cx="2923831" cy="952864"/>
            </a:xfrm>
          </p:grpSpPr>
          <p:sp>
            <p:nvSpPr>
              <p:cNvPr id="126" name="TextBox 125">
                <a:extLst>
                  <a:ext uri="{FF2B5EF4-FFF2-40B4-BE49-F238E27FC236}">
                    <a16:creationId xmlns:a16="http://schemas.microsoft.com/office/drawing/2014/main" id="{400FDE05-517E-4524-8A21-6B937B14B205}"/>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Global scale</a:t>
                </a:r>
              </a:p>
            </p:txBody>
          </p:sp>
          <p:sp>
            <p:nvSpPr>
              <p:cNvPr id="127" name="TextBox 126">
                <a:extLst>
                  <a:ext uri="{FF2B5EF4-FFF2-40B4-BE49-F238E27FC236}">
                    <a16:creationId xmlns:a16="http://schemas.microsoft.com/office/drawing/2014/main" id="{3033AA50-116C-4817-91E5-70177F155F8D}"/>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Easily handle traffic spikes and heavy load, supports IPv6</a:t>
                </a:r>
              </a:p>
            </p:txBody>
          </p:sp>
        </p:grpSp>
        <p:sp>
          <p:nvSpPr>
            <p:cNvPr id="138" name="globe_4" title="Icon of the earth">
              <a:extLst>
                <a:ext uri="{FF2B5EF4-FFF2-40B4-BE49-F238E27FC236}">
                  <a16:creationId xmlns:a16="http://schemas.microsoft.com/office/drawing/2014/main" id="{2A5185D6-1688-4695-B126-CB6CAEA67433}"/>
                </a:ext>
              </a:extLst>
            </p:cNvPr>
            <p:cNvSpPr>
              <a:spLocks noChangeAspect="1" noEditPoints="1"/>
            </p:cNvSpPr>
            <p:nvPr/>
          </p:nvSpPr>
          <p:spPr bwMode="auto">
            <a:xfrm>
              <a:off x="383237" y="5057485"/>
              <a:ext cx="551156" cy="55303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ECEDB4A-4AD9-44CD-92A0-A10E9A89B70A}"/>
              </a:ext>
            </a:extLst>
          </p:cNvPr>
          <p:cNvGrpSpPr/>
          <p:nvPr/>
        </p:nvGrpSpPr>
        <p:grpSpPr>
          <a:xfrm>
            <a:off x="384779" y="2161218"/>
            <a:ext cx="3793473" cy="952864"/>
            <a:chOff x="363008" y="2161218"/>
            <a:chExt cx="3793473" cy="952864"/>
          </a:xfrm>
        </p:grpSpPr>
        <p:grpSp>
          <p:nvGrpSpPr>
            <p:cNvPr id="94" name="Group 93">
              <a:extLst>
                <a:ext uri="{FF2B5EF4-FFF2-40B4-BE49-F238E27FC236}">
                  <a16:creationId xmlns:a16="http://schemas.microsoft.com/office/drawing/2014/main" id="{5033516F-AAA7-4D1B-A192-6360422CB17D}"/>
                </a:ext>
              </a:extLst>
            </p:cNvPr>
            <p:cNvGrpSpPr/>
            <p:nvPr/>
          </p:nvGrpSpPr>
          <p:grpSpPr>
            <a:xfrm>
              <a:off x="1232650" y="2161218"/>
              <a:ext cx="2923831" cy="952864"/>
              <a:chOff x="-319669" y="2026411"/>
              <a:chExt cx="2923831" cy="952864"/>
            </a:xfrm>
          </p:grpSpPr>
          <p:sp>
            <p:nvSpPr>
              <p:cNvPr id="96" name="TextBox 95">
                <a:extLst>
                  <a:ext uri="{FF2B5EF4-FFF2-40B4-BE49-F238E27FC236}">
                    <a16:creationId xmlns:a16="http://schemas.microsoft.com/office/drawing/2014/main" id="{F79FEBD3-4352-41C1-94A3-0B2E0998481C}"/>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Built-in multi-CDN</a:t>
                </a:r>
              </a:p>
            </p:txBody>
          </p:sp>
          <p:sp>
            <p:nvSpPr>
              <p:cNvPr id="97" name="TextBox 96">
                <a:extLst>
                  <a:ext uri="{FF2B5EF4-FFF2-40B4-BE49-F238E27FC236}">
                    <a16:creationId xmlns:a16="http://schemas.microsoft.com/office/drawing/2014/main" id="{2D93FFCE-52EB-4897-8CD2-1DD856122624}"/>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Choose from multiple top global CDN providers</a:t>
                </a:r>
              </a:p>
            </p:txBody>
          </p:sp>
        </p:grpSp>
        <p:sp>
          <p:nvSpPr>
            <p:cNvPr id="140" name="circle_2" title="Icon of three circles overlappping to make a venn diagram">
              <a:extLst>
                <a:ext uri="{FF2B5EF4-FFF2-40B4-BE49-F238E27FC236}">
                  <a16:creationId xmlns:a16="http://schemas.microsoft.com/office/drawing/2014/main" id="{22AFE4F1-F1C1-44D9-9DD5-410BA347A92C}"/>
                </a:ext>
              </a:extLst>
            </p:cNvPr>
            <p:cNvSpPr>
              <a:spLocks noChangeAspect="1" noEditPoints="1"/>
            </p:cNvSpPr>
            <p:nvPr/>
          </p:nvSpPr>
          <p:spPr bwMode="auto">
            <a:xfrm>
              <a:off x="363008" y="2207841"/>
              <a:ext cx="553031" cy="52230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24789EB-BF44-4114-8E5B-F6E29F56C3D2}"/>
              </a:ext>
            </a:extLst>
          </p:cNvPr>
          <p:cNvGrpSpPr/>
          <p:nvPr/>
        </p:nvGrpSpPr>
        <p:grpSpPr>
          <a:xfrm>
            <a:off x="4564986" y="3675493"/>
            <a:ext cx="3758503" cy="952864"/>
            <a:chOff x="4543215" y="3545001"/>
            <a:chExt cx="3758503" cy="952864"/>
          </a:xfrm>
        </p:grpSpPr>
        <p:grpSp>
          <p:nvGrpSpPr>
            <p:cNvPr id="119" name="Group 118">
              <a:extLst>
                <a:ext uri="{FF2B5EF4-FFF2-40B4-BE49-F238E27FC236}">
                  <a16:creationId xmlns:a16="http://schemas.microsoft.com/office/drawing/2014/main" id="{B6F96D0A-8C84-4E47-99A9-1D7B99644880}"/>
                </a:ext>
              </a:extLst>
            </p:cNvPr>
            <p:cNvGrpSpPr/>
            <p:nvPr/>
          </p:nvGrpSpPr>
          <p:grpSpPr>
            <a:xfrm>
              <a:off x="5377887" y="3545001"/>
              <a:ext cx="2923831" cy="952864"/>
              <a:chOff x="-319669" y="2026411"/>
              <a:chExt cx="2923831" cy="952864"/>
            </a:xfrm>
          </p:grpSpPr>
          <p:sp>
            <p:nvSpPr>
              <p:cNvPr id="121" name="TextBox 120">
                <a:extLst>
                  <a:ext uri="{FF2B5EF4-FFF2-40B4-BE49-F238E27FC236}">
                    <a16:creationId xmlns:a16="http://schemas.microsoft.com/office/drawing/2014/main" id="{137EBD9F-681E-4192-9459-A00D236423E1}"/>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Deep integration</a:t>
                </a:r>
              </a:p>
            </p:txBody>
          </p:sp>
          <p:sp>
            <p:nvSpPr>
              <p:cNvPr id="122" name="TextBox 121">
                <a:extLst>
                  <a:ext uri="{FF2B5EF4-FFF2-40B4-BE49-F238E27FC236}">
                    <a16:creationId xmlns:a16="http://schemas.microsoft.com/office/drawing/2014/main" id="{F35B8A45-BE7B-4118-8D16-506512A38E9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discovers other Azure services</a:t>
                </a:r>
              </a:p>
            </p:txBody>
          </p:sp>
        </p:grpSp>
        <p:sp>
          <p:nvSpPr>
            <p:cNvPr id="141" name="circle" title="Icon of a circle with three smaller circles on it">
              <a:extLst>
                <a:ext uri="{FF2B5EF4-FFF2-40B4-BE49-F238E27FC236}">
                  <a16:creationId xmlns:a16="http://schemas.microsoft.com/office/drawing/2014/main" id="{0FA72066-532D-4F47-AE57-B24559091F8A}"/>
                </a:ext>
              </a:extLst>
            </p:cNvPr>
            <p:cNvSpPr>
              <a:spLocks noChangeAspect="1" noEditPoints="1"/>
            </p:cNvSpPr>
            <p:nvPr/>
          </p:nvSpPr>
          <p:spPr bwMode="auto">
            <a:xfrm>
              <a:off x="4543215" y="3567705"/>
              <a:ext cx="553031" cy="56221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C31B660-F48E-4F96-8838-E4534B51BBAC}"/>
              </a:ext>
            </a:extLst>
          </p:cNvPr>
          <p:cNvGrpSpPr/>
          <p:nvPr/>
        </p:nvGrpSpPr>
        <p:grpSpPr>
          <a:xfrm>
            <a:off x="449882" y="3825849"/>
            <a:ext cx="3728370" cy="952864"/>
            <a:chOff x="413370" y="3545001"/>
            <a:chExt cx="3728370" cy="952864"/>
          </a:xfrm>
        </p:grpSpPr>
        <p:grpSp>
          <p:nvGrpSpPr>
            <p:cNvPr id="114" name="Group 113">
              <a:extLst>
                <a:ext uri="{FF2B5EF4-FFF2-40B4-BE49-F238E27FC236}">
                  <a16:creationId xmlns:a16="http://schemas.microsoft.com/office/drawing/2014/main" id="{5FC3DB3F-C528-4073-A4C4-40A88AAA74E5}"/>
                </a:ext>
              </a:extLst>
            </p:cNvPr>
            <p:cNvGrpSpPr/>
            <p:nvPr/>
          </p:nvGrpSpPr>
          <p:grpSpPr>
            <a:xfrm>
              <a:off x="1217909" y="3545001"/>
              <a:ext cx="2923831" cy="952864"/>
              <a:chOff x="-319669" y="2026411"/>
              <a:chExt cx="2923831" cy="952864"/>
            </a:xfrm>
          </p:grpSpPr>
          <p:sp>
            <p:nvSpPr>
              <p:cNvPr id="116" name="TextBox 115">
                <a:extLst>
                  <a:ext uri="{FF2B5EF4-FFF2-40B4-BE49-F238E27FC236}">
                    <a16:creationId xmlns:a16="http://schemas.microsoft.com/office/drawing/2014/main" id="{A3203947-2974-44E5-8834-41D7D5B09E8F}"/>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Developer friendly</a:t>
                </a:r>
              </a:p>
            </p:txBody>
          </p:sp>
          <p:sp>
            <p:nvSpPr>
              <p:cNvPr id="117" name="TextBox 116">
                <a:extLst>
                  <a:ext uri="{FF2B5EF4-FFF2-40B4-BE49-F238E27FC236}">
                    <a16:creationId xmlns:a16="http://schemas.microsoft.com/office/drawing/2014/main" id="{7AF307F4-70D8-4D29-BD64-6E916FF08389}"/>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Use REST APIs, CLI, PowerShell to manage CDN</a:t>
                </a:r>
              </a:p>
            </p:txBody>
          </p:sp>
        </p:grpSp>
        <p:sp>
          <p:nvSpPr>
            <p:cNvPr id="142" name="girl" title="Icon of a young woman">
              <a:extLst>
                <a:ext uri="{FF2B5EF4-FFF2-40B4-BE49-F238E27FC236}">
                  <a16:creationId xmlns:a16="http://schemas.microsoft.com/office/drawing/2014/main" id="{F3E7394E-21ED-4937-9F4B-1B4D9872901D}"/>
                </a:ext>
              </a:extLst>
            </p:cNvPr>
            <p:cNvSpPr>
              <a:spLocks noChangeAspect="1" noEditPoints="1"/>
            </p:cNvSpPr>
            <p:nvPr/>
          </p:nvSpPr>
          <p:spPr bwMode="auto">
            <a:xfrm>
              <a:off x="413370" y="3631795"/>
              <a:ext cx="442479" cy="524043"/>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4072567-20BB-4010-ADE1-DEA09FBBB4C3}"/>
              </a:ext>
            </a:extLst>
          </p:cNvPr>
          <p:cNvGrpSpPr/>
          <p:nvPr/>
        </p:nvGrpSpPr>
        <p:grpSpPr>
          <a:xfrm>
            <a:off x="4656242" y="2161218"/>
            <a:ext cx="3681988" cy="952864"/>
            <a:chOff x="4634471" y="2161218"/>
            <a:chExt cx="3681988" cy="952864"/>
          </a:xfrm>
        </p:grpSpPr>
        <p:grpSp>
          <p:nvGrpSpPr>
            <p:cNvPr id="109" name="Group 108">
              <a:extLst>
                <a:ext uri="{FF2B5EF4-FFF2-40B4-BE49-F238E27FC236}">
                  <a16:creationId xmlns:a16="http://schemas.microsoft.com/office/drawing/2014/main" id="{64053EF2-21DA-48C0-9B24-59552C59116C}"/>
                </a:ext>
              </a:extLst>
            </p:cNvPr>
            <p:cNvGrpSpPr/>
            <p:nvPr/>
          </p:nvGrpSpPr>
          <p:grpSpPr>
            <a:xfrm>
              <a:off x="5392628" y="2161218"/>
              <a:ext cx="2923831" cy="952864"/>
              <a:chOff x="-319669" y="2026411"/>
              <a:chExt cx="2923831" cy="952864"/>
            </a:xfrm>
          </p:grpSpPr>
          <p:sp>
            <p:nvSpPr>
              <p:cNvPr id="111" name="TextBox 110">
                <a:extLst>
                  <a:ext uri="{FF2B5EF4-FFF2-40B4-BE49-F238E27FC236}">
                    <a16:creationId xmlns:a16="http://schemas.microsoft.com/office/drawing/2014/main" id="{E31E4F0F-C7E5-4CD2-8772-0E2A79538EC8}"/>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CDN made simple</a:t>
                </a:r>
              </a:p>
            </p:txBody>
          </p:sp>
          <p:sp>
            <p:nvSpPr>
              <p:cNvPr id="112" name="TextBox 111">
                <a:extLst>
                  <a:ext uri="{FF2B5EF4-FFF2-40B4-BE49-F238E27FC236}">
                    <a16:creationId xmlns:a16="http://schemas.microsoft.com/office/drawing/2014/main" id="{F15E85E9-6199-4064-9601-CEE9537E40E7}"/>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Few clicks to deploy, enable/disable on demand</a:t>
                </a:r>
              </a:p>
            </p:txBody>
          </p:sp>
        </p:grpSp>
        <p:sp>
          <p:nvSpPr>
            <p:cNvPr id="144" name="LightningBolt_E945" title="Icon of a lightning bolt">
              <a:extLst>
                <a:ext uri="{FF2B5EF4-FFF2-40B4-BE49-F238E27FC236}">
                  <a16:creationId xmlns:a16="http://schemas.microsoft.com/office/drawing/2014/main" id="{EF0F7D81-B332-4526-A006-8112C5DEB734}"/>
                </a:ext>
              </a:extLst>
            </p:cNvPr>
            <p:cNvSpPr>
              <a:spLocks noChangeAspect="1"/>
            </p:cNvSpPr>
            <p:nvPr/>
          </p:nvSpPr>
          <p:spPr bwMode="auto">
            <a:xfrm>
              <a:off x="4634471" y="2213101"/>
              <a:ext cx="370518" cy="51704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2" name="Picture 41" descr="Image result for akamai logo">
            <a:extLst>
              <a:ext uri="{FF2B5EF4-FFF2-40B4-BE49-F238E27FC236}">
                <a16:creationId xmlns:a16="http://schemas.microsoft.com/office/drawing/2014/main" id="{0B3F671A-453B-4C7C-9608-1A5938D85AE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89191" y="3261481"/>
            <a:ext cx="727789" cy="2972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verizon edgecast logo">
            <a:extLst>
              <a:ext uri="{FF2B5EF4-FFF2-40B4-BE49-F238E27FC236}">
                <a16:creationId xmlns:a16="http://schemas.microsoft.com/office/drawing/2014/main" id="{0591149E-A282-497E-BA80-5A19138BFC5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254421" y="3344399"/>
            <a:ext cx="774841" cy="1656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icrosoft logo">
            <a:extLst>
              <a:ext uri="{FF2B5EF4-FFF2-40B4-BE49-F238E27FC236}">
                <a16:creationId xmlns:a16="http://schemas.microsoft.com/office/drawing/2014/main" id="{FBCF066B-10B0-4FC6-97EB-6C738D9C4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625338" y="3268649"/>
            <a:ext cx="294250" cy="286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FF65511-CE6E-4BE4-823D-EC09E42C1132}"/>
              </a:ext>
            </a:extLst>
          </p:cNvPr>
          <p:cNvGrpSpPr/>
          <p:nvPr/>
        </p:nvGrpSpPr>
        <p:grpSpPr>
          <a:xfrm>
            <a:off x="4529989" y="5258863"/>
            <a:ext cx="3808241" cy="952864"/>
            <a:chOff x="4529989" y="5258863"/>
            <a:chExt cx="3808241" cy="952864"/>
          </a:xfrm>
        </p:grpSpPr>
        <p:grpSp>
          <p:nvGrpSpPr>
            <p:cNvPr id="129" name="Group 128">
              <a:extLst>
                <a:ext uri="{FF2B5EF4-FFF2-40B4-BE49-F238E27FC236}">
                  <a16:creationId xmlns:a16="http://schemas.microsoft.com/office/drawing/2014/main" id="{81A16E57-9E0F-4D82-8AAD-0DC4CC81892C}"/>
                </a:ext>
              </a:extLst>
            </p:cNvPr>
            <p:cNvGrpSpPr/>
            <p:nvPr/>
          </p:nvGrpSpPr>
          <p:grpSpPr>
            <a:xfrm>
              <a:off x="5414399" y="5258863"/>
              <a:ext cx="2923831" cy="952864"/>
              <a:chOff x="-319669" y="2026411"/>
              <a:chExt cx="2923831" cy="952864"/>
            </a:xfrm>
          </p:grpSpPr>
          <p:sp>
            <p:nvSpPr>
              <p:cNvPr id="131" name="TextBox 130">
                <a:extLst>
                  <a:ext uri="{FF2B5EF4-FFF2-40B4-BE49-F238E27FC236}">
                    <a16:creationId xmlns:a16="http://schemas.microsoft.com/office/drawing/2014/main" id="{6A157572-0D74-4B7E-AE54-186EAEF1D86A}"/>
                  </a:ext>
                </a:extLst>
              </p:cNvPr>
              <p:cNvSpPr txBox="1"/>
              <p:nvPr/>
            </p:nvSpPr>
            <p:spPr>
              <a:xfrm>
                <a:off x="-319669" y="2026411"/>
                <a:ext cx="288604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mn-cs"/>
                  </a:rPr>
                  <a:t>Integrated portal</a:t>
                </a:r>
              </a:p>
            </p:txBody>
          </p:sp>
          <p:sp>
            <p:nvSpPr>
              <p:cNvPr id="132" name="TextBox 131">
                <a:extLst>
                  <a:ext uri="{FF2B5EF4-FFF2-40B4-BE49-F238E27FC236}">
                    <a16:creationId xmlns:a16="http://schemas.microsoft.com/office/drawing/2014/main" id="{F065C241-B6B5-4864-A7A9-39DDA4B1193A}"/>
                  </a:ext>
                </a:extLst>
              </p:cNvPr>
              <p:cNvSpPr txBox="1"/>
              <p:nvPr/>
            </p:nvSpPr>
            <p:spPr>
              <a:xfrm>
                <a:off x="-319669" y="2486832"/>
                <a:ext cx="292383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domain SSL, bring your own </a:t>
                </a:r>
              </a:p>
            </p:txBody>
          </p:sp>
        </p:grpSp>
        <p:sp>
          <p:nvSpPr>
            <p:cNvPr id="55"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4529989" y="5348613"/>
              <a:ext cx="623024" cy="54590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40FBE0D8-AA5A-6646-9BD8-85CECB4854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76273" y="3840060"/>
            <a:ext cx="2117748" cy="334604"/>
          </a:xfrm>
          <a:prstGeom prst="rect">
            <a:avLst/>
          </a:prstGeom>
        </p:spPr>
      </p:pic>
      <p:pic>
        <p:nvPicPr>
          <p:cNvPr id="48" name="Picture 47">
            <a:extLst>
              <a:ext uri="{FF2B5EF4-FFF2-40B4-BE49-F238E27FC236}">
                <a16:creationId xmlns:a16="http://schemas.microsoft.com/office/drawing/2014/main" id="{11576DB8-36AA-0543-9F5E-54CC76E0A4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Tree>
    <p:extLst>
      <p:ext uri="{BB962C8B-B14F-4D97-AF65-F5344CB8AC3E}">
        <p14:creationId xmlns:p14="http://schemas.microsoft.com/office/powerpoint/2010/main" val="369889564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0BC4D3F-927F-0047-93A9-A70DEAD74AB5}"/>
              </a:ext>
            </a:extLst>
          </p:cNvPr>
          <p:cNvSpPr/>
          <p:nvPr/>
        </p:nvSpPr>
        <p:spPr bwMode="auto">
          <a:xfrm>
            <a:off x="270487" y="2626356"/>
            <a:ext cx="5291144" cy="3761757"/>
          </a:xfrm>
          <a:prstGeom prst="roundRect">
            <a:avLst>
              <a:gd name="adj" fmla="val 4860"/>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A471F74-5BF9-4A8B-A008-9D749D83D454}"/>
              </a:ext>
            </a:extLst>
          </p:cNvPr>
          <p:cNvGrpSpPr/>
          <p:nvPr/>
        </p:nvGrpSpPr>
        <p:grpSpPr>
          <a:xfrm>
            <a:off x="6963448" y="4709286"/>
            <a:ext cx="4246622" cy="276999"/>
            <a:chOff x="7876269" y="5061082"/>
            <a:chExt cx="4246622" cy="276999"/>
          </a:xfrm>
        </p:grpSpPr>
        <p:grpSp>
          <p:nvGrpSpPr>
            <p:cNvPr id="23" name="Group 22">
              <a:extLst>
                <a:ext uri="{FF2B5EF4-FFF2-40B4-BE49-F238E27FC236}">
                  <a16:creationId xmlns:a16="http://schemas.microsoft.com/office/drawing/2014/main" id="{2B8E561C-1A10-4EF4-8C97-E36A2A7077AA}"/>
                </a:ext>
              </a:extLst>
            </p:cNvPr>
            <p:cNvGrpSpPr/>
            <p:nvPr/>
          </p:nvGrpSpPr>
          <p:grpSpPr>
            <a:xfrm>
              <a:off x="7876269" y="5061082"/>
              <a:ext cx="985243" cy="276999"/>
              <a:chOff x="4308448" y="674068"/>
              <a:chExt cx="985243" cy="276999"/>
            </a:xfrm>
          </p:grpSpPr>
          <p:sp>
            <p:nvSpPr>
              <p:cNvPr id="31" name="TextBox 30">
                <a:extLst>
                  <a:ext uri="{FF2B5EF4-FFF2-40B4-BE49-F238E27FC236}">
                    <a16:creationId xmlns:a16="http://schemas.microsoft.com/office/drawing/2014/main" id="{054FE314-C1A1-4F98-9CD3-66C418CD876F}"/>
                  </a:ext>
                </a:extLst>
              </p:cNvPr>
              <p:cNvSpPr txBox="1"/>
              <p:nvPr/>
            </p:nvSpPr>
            <p:spPr>
              <a:xfrm>
                <a:off x="4444727" y="674068"/>
                <a:ext cx="84896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 POP</a:t>
                </a:r>
              </a:p>
            </p:txBody>
          </p:sp>
          <p:sp>
            <p:nvSpPr>
              <p:cNvPr id="32" name="Freeform: Shape 31">
                <a:extLst>
                  <a:ext uri="{FF2B5EF4-FFF2-40B4-BE49-F238E27FC236}">
                    <a16:creationId xmlns:a16="http://schemas.microsoft.com/office/drawing/2014/main" id="{C2F62F68-C9FF-4937-9FFE-83813BE006AF}"/>
                  </a:ext>
                </a:extLst>
              </p:cNvPr>
              <p:cNvSpPr/>
              <p:nvPr/>
            </p:nvSpPr>
            <p:spPr bwMode="auto">
              <a:xfrm rot="10800000">
                <a:off x="4308448" y="695126"/>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4"/>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03DE22-C256-4949-8D19-9C3C8EC9065F}"/>
                </a:ext>
              </a:extLst>
            </p:cNvPr>
            <p:cNvGrpSpPr/>
            <p:nvPr/>
          </p:nvGrpSpPr>
          <p:grpSpPr>
            <a:xfrm>
              <a:off x="8936509" y="5061082"/>
              <a:ext cx="1704083" cy="276999"/>
              <a:chOff x="4308448" y="970598"/>
              <a:chExt cx="1704083" cy="276999"/>
            </a:xfrm>
          </p:grpSpPr>
          <p:sp>
            <p:nvSpPr>
              <p:cNvPr id="29" name="Freeform: Shape 28">
                <a:extLst>
                  <a:ext uri="{FF2B5EF4-FFF2-40B4-BE49-F238E27FC236}">
                    <a16:creationId xmlns:a16="http://schemas.microsoft.com/office/drawing/2014/main" id="{D4F7FDE1-7772-4324-9786-A7927ACF2E8C}"/>
                  </a:ext>
                </a:extLst>
              </p:cNvPr>
              <p:cNvSpPr/>
              <p:nvPr/>
            </p:nvSpPr>
            <p:spPr bwMode="auto">
              <a:xfrm rot="10800000">
                <a:off x="4308448" y="991657"/>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a:no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7DBBCDAD-F0A8-4F50-B06A-120752690286}"/>
                  </a:ext>
                </a:extLst>
              </p:cNvPr>
              <p:cNvSpPr txBox="1"/>
              <p:nvPr/>
            </p:nvSpPr>
            <p:spPr>
              <a:xfrm>
                <a:off x="4444726" y="970598"/>
                <a:ext cx="1567805"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Multiple CDN POPs</a:t>
                </a:r>
              </a:p>
            </p:txBody>
          </p:sp>
        </p:grpSp>
        <p:grpSp>
          <p:nvGrpSpPr>
            <p:cNvPr id="26" name="Group 25">
              <a:extLst>
                <a:ext uri="{FF2B5EF4-FFF2-40B4-BE49-F238E27FC236}">
                  <a16:creationId xmlns:a16="http://schemas.microsoft.com/office/drawing/2014/main" id="{82C191B5-3D57-400A-B325-5B1511904C9F}"/>
                </a:ext>
              </a:extLst>
            </p:cNvPr>
            <p:cNvGrpSpPr/>
            <p:nvPr/>
          </p:nvGrpSpPr>
          <p:grpSpPr>
            <a:xfrm>
              <a:off x="10715589" y="5061082"/>
              <a:ext cx="1407302" cy="276999"/>
              <a:chOff x="4308448" y="1272721"/>
              <a:chExt cx="1407302" cy="276999"/>
            </a:xfrm>
          </p:grpSpPr>
          <p:sp>
            <p:nvSpPr>
              <p:cNvPr id="27" name="Freeform: Shape 26">
                <a:extLst>
                  <a:ext uri="{FF2B5EF4-FFF2-40B4-BE49-F238E27FC236}">
                    <a16:creationId xmlns:a16="http://schemas.microsoft.com/office/drawing/2014/main" id="{927EFC4B-0B8A-4CFE-846A-9C2C36334BE6}"/>
                  </a:ext>
                </a:extLst>
              </p:cNvPr>
              <p:cNvSpPr/>
              <p:nvPr/>
            </p:nvSpPr>
            <p:spPr bwMode="auto">
              <a:xfrm rot="10800000">
                <a:off x="4308448" y="1293780"/>
                <a:ext cx="127931" cy="234881"/>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noFill/>
              <a:ln w="19050">
                <a:solidFill>
                  <a:schemeClr val="bg1"/>
                </a:solidFill>
                <a:headEnd type="none" w="med" len="med"/>
                <a:tailEnd type="none" w="med" len="med"/>
              </a:ln>
              <a:effectLst>
                <a:outerShdw blurRad="50800" sx="85000" sy="850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1DD641BC-4039-45DC-9C13-E1EA6B37788D}"/>
                  </a:ext>
                </a:extLst>
              </p:cNvPr>
              <p:cNvSpPr txBox="1"/>
              <p:nvPr/>
            </p:nvSpPr>
            <p:spPr>
              <a:xfrm>
                <a:off x="4444726" y="1272721"/>
                <a:ext cx="1271024"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Cache</a:t>
                </a:r>
              </a:p>
            </p:txBody>
          </p:sp>
        </p:grpSp>
      </p:grpSp>
      <p:grpSp>
        <p:nvGrpSpPr>
          <p:cNvPr id="33" name="Group 32">
            <a:extLst>
              <a:ext uri="{FF2B5EF4-FFF2-40B4-BE49-F238E27FC236}">
                <a16:creationId xmlns:a16="http://schemas.microsoft.com/office/drawing/2014/main" id="{68565BDD-436B-488A-9BDC-B1FB53EA635C}"/>
              </a:ext>
            </a:extLst>
          </p:cNvPr>
          <p:cNvGrpSpPr/>
          <p:nvPr/>
        </p:nvGrpSpPr>
        <p:grpSpPr>
          <a:xfrm>
            <a:off x="6164892" y="5349967"/>
            <a:ext cx="1732218" cy="904863"/>
            <a:chOff x="462510" y="5503309"/>
            <a:chExt cx="2367613" cy="904863"/>
          </a:xfrm>
        </p:grpSpPr>
        <p:sp>
          <p:nvSpPr>
            <p:cNvPr id="34" name="TextBox 33">
              <a:extLst>
                <a:ext uri="{FF2B5EF4-FFF2-40B4-BE49-F238E27FC236}">
                  <a16:creationId xmlns:a16="http://schemas.microsoft.com/office/drawing/2014/main" id="{4BC91F3D-E050-429E-8A0B-795C49CC42C4}"/>
                </a:ext>
              </a:extLst>
            </p:cNvPr>
            <p:cNvSpPr txBox="1"/>
            <p:nvPr/>
          </p:nvSpPr>
          <p:spPr>
            <a:xfrm>
              <a:off x="462510" y="5503309"/>
              <a:ext cx="1311095"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64</a:t>
              </a:r>
            </a:p>
          </p:txBody>
        </p:sp>
        <p:sp>
          <p:nvSpPr>
            <p:cNvPr id="35" name="TextBox 34">
              <a:extLst>
                <a:ext uri="{FF2B5EF4-FFF2-40B4-BE49-F238E27FC236}">
                  <a16:creationId xmlns:a16="http://schemas.microsoft.com/office/drawing/2014/main" id="{61639A7B-03C9-4672-A710-9D4F09364786}"/>
                </a:ext>
              </a:extLst>
            </p:cNvPr>
            <p:cNvSpPr txBox="1"/>
            <p:nvPr/>
          </p:nvSpPr>
          <p:spPr>
            <a:xfrm>
              <a:off x="1567230" y="5614268"/>
              <a:ext cx="1262893" cy="6771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GLOBAL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METROS</a:t>
              </a:r>
            </a:p>
          </p:txBody>
        </p:sp>
      </p:grpSp>
      <p:sp>
        <p:nvSpPr>
          <p:cNvPr id="39" name="Freeform: Shape 38">
            <a:extLst>
              <a:ext uri="{FF2B5EF4-FFF2-40B4-BE49-F238E27FC236}">
                <a16:creationId xmlns:a16="http://schemas.microsoft.com/office/drawing/2014/main" id="{3E91BD40-BECE-4871-82FA-E711F276699B}"/>
              </a:ext>
            </a:extLst>
          </p:cNvPr>
          <p:cNvSpPr/>
          <p:nvPr/>
        </p:nvSpPr>
        <p:spPr bwMode="auto">
          <a:xfrm flipH="1">
            <a:off x="7977562"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A42B4C94-5293-442F-B107-78540109B790}"/>
              </a:ext>
            </a:extLst>
          </p:cNvPr>
          <p:cNvSpPr txBox="1"/>
          <p:nvPr/>
        </p:nvSpPr>
        <p:spPr>
          <a:xfrm>
            <a:off x="8052469" y="5379178"/>
            <a:ext cx="1679943"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36</a:t>
            </a:r>
          </a:p>
        </p:txBody>
      </p:sp>
      <p:sp>
        <p:nvSpPr>
          <p:cNvPr id="42" name="TextBox 41">
            <a:extLst>
              <a:ext uri="{FF2B5EF4-FFF2-40B4-BE49-F238E27FC236}">
                <a16:creationId xmlns:a16="http://schemas.microsoft.com/office/drawing/2014/main" id="{B286047C-5A86-4FF7-B23F-D87F85DEDB89}"/>
              </a:ext>
            </a:extLst>
          </p:cNvPr>
          <p:cNvSpPr txBox="1"/>
          <p:nvPr/>
        </p:nvSpPr>
        <p:spPr>
          <a:xfrm>
            <a:off x="8768084" y="5543669"/>
            <a:ext cx="1228035"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COUNTRIES</a:t>
            </a:r>
          </a:p>
        </p:txBody>
      </p:sp>
      <p:sp>
        <p:nvSpPr>
          <p:cNvPr id="43" name="Freeform: Shape 42">
            <a:extLst>
              <a:ext uri="{FF2B5EF4-FFF2-40B4-BE49-F238E27FC236}">
                <a16:creationId xmlns:a16="http://schemas.microsoft.com/office/drawing/2014/main" id="{7512AFFF-546E-46D6-B73F-D6BFD37802BF}"/>
              </a:ext>
            </a:extLst>
          </p:cNvPr>
          <p:cNvSpPr/>
          <p:nvPr/>
        </p:nvSpPr>
        <p:spPr bwMode="auto">
          <a:xfrm flipH="1">
            <a:off x="9950400" y="5368367"/>
            <a:ext cx="45719" cy="9144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solidFill>
              <a:schemeClr val="accent6">
                <a:lumMod val="2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793C4BD-2B10-4EAB-8938-F768268FD29E}"/>
              </a:ext>
            </a:extLst>
          </p:cNvPr>
          <p:cNvGrpSpPr/>
          <p:nvPr/>
        </p:nvGrpSpPr>
        <p:grpSpPr>
          <a:xfrm>
            <a:off x="10140204" y="5389934"/>
            <a:ext cx="1907548" cy="849463"/>
            <a:chOff x="9052519" y="5454418"/>
            <a:chExt cx="2607255" cy="849463"/>
          </a:xfrm>
        </p:grpSpPr>
        <p:sp>
          <p:nvSpPr>
            <p:cNvPr id="45" name="TextBox 44">
              <a:extLst>
                <a:ext uri="{FF2B5EF4-FFF2-40B4-BE49-F238E27FC236}">
                  <a16:creationId xmlns:a16="http://schemas.microsoft.com/office/drawing/2014/main" id="{CED96B72-1835-485D-B657-FB45E7EF1D2F}"/>
                </a:ext>
              </a:extLst>
            </p:cNvPr>
            <p:cNvSpPr txBox="1"/>
            <p:nvPr/>
          </p:nvSpPr>
          <p:spPr>
            <a:xfrm>
              <a:off x="9052519" y="5454418"/>
              <a:ext cx="1933339"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1A1A1A">
                      <a:lumMod val="90000"/>
                      <a:lumOff val="10000"/>
                    </a:srgbClr>
                  </a:solidFill>
                  <a:effectLst/>
                  <a:uLnTx/>
                  <a:uFillTx/>
                  <a:latin typeface="Segoe UI Light"/>
                  <a:ea typeface="+mn-ea"/>
                  <a:cs typeface="+mn-cs"/>
                </a:rPr>
                <a:t>130+</a:t>
              </a:r>
            </a:p>
          </p:txBody>
        </p:sp>
        <p:sp>
          <p:nvSpPr>
            <p:cNvPr id="46" name="TextBox 45">
              <a:extLst>
                <a:ext uri="{FF2B5EF4-FFF2-40B4-BE49-F238E27FC236}">
                  <a16:creationId xmlns:a16="http://schemas.microsoft.com/office/drawing/2014/main" id="{2F29B025-B6A4-4F1E-9A73-AFD4BE3D5BAA}"/>
                </a:ext>
              </a:extLst>
            </p:cNvPr>
            <p:cNvSpPr txBox="1"/>
            <p:nvPr/>
          </p:nvSpPr>
          <p:spPr>
            <a:xfrm>
              <a:off x="10705812" y="5575237"/>
              <a:ext cx="953962" cy="58631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EDGE</a:t>
              </a:r>
              <a:b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 name="Rectangle 2">
            <a:extLst>
              <a:ext uri="{FF2B5EF4-FFF2-40B4-BE49-F238E27FC236}">
                <a16:creationId xmlns:a16="http://schemas.microsoft.com/office/drawing/2014/main" id="{02B9ABE5-2C81-4F19-84CE-78BDD8BB3BEE}"/>
              </a:ext>
            </a:extLst>
          </p:cNvPr>
          <p:cNvSpPr/>
          <p:nvPr/>
        </p:nvSpPr>
        <p:spPr>
          <a:xfrm>
            <a:off x="6575497" y="6005334"/>
            <a:ext cx="1083502"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A1A1A">
                    <a:lumMod val="90000"/>
                    <a:lumOff val="10000"/>
                  </a:srgbClr>
                </a:solidFill>
                <a:effectLst/>
                <a:uLnTx/>
                <a:uFillTx/>
                <a:latin typeface="Segoe UI"/>
                <a:ea typeface="+mn-ea"/>
                <a:cs typeface="+mn-cs"/>
              </a:rPr>
              <a:t>and growing!</a:t>
            </a:r>
          </a:p>
        </p:txBody>
      </p:sp>
      <p:sp>
        <p:nvSpPr>
          <p:cNvPr id="15" name="Title 14">
            <a:extLst>
              <a:ext uri="{FF2B5EF4-FFF2-40B4-BE49-F238E27FC236}">
                <a16:creationId xmlns:a16="http://schemas.microsoft.com/office/drawing/2014/main" id="{6DF06DC9-E0A9-4597-98E7-95BAFB1706B0}"/>
              </a:ext>
            </a:extLst>
          </p:cNvPr>
          <p:cNvSpPr>
            <a:spLocks noGrp="1"/>
          </p:cNvSpPr>
          <p:nvPr>
            <p:ph type="title"/>
          </p:nvPr>
        </p:nvSpPr>
        <p:spPr>
          <a:xfrm>
            <a:off x="1442331" y="271275"/>
            <a:ext cx="10059922" cy="553998"/>
          </a:xfrm>
        </p:spPr>
        <p:txBody>
          <a:bodyPr/>
          <a:lstStyle/>
          <a:p>
            <a:r>
              <a:rPr lang="en-US"/>
              <a:t>Azure CDN </a:t>
            </a:r>
          </a:p>
        </p:txBody>
      </p:sp>
      <p:grpSp>
        <p:nvGrpSpPr>
          <p:cNvPr id="5" name="Group 4">
            <a:extLst>
              <a:ext uri="{FF2B5EF4-FFF2-40B4-BE49-F238E27FC236}">
                <a16:creationId xmlns:a16="http://schemas.microsoft.com/office/drawing/2014/main" id="{03664AB0-7F3D-4A51-B94D-6BB9AFB1F34B}"/>
              </a:ext>
            </a:extLst>
          </p:cNvPr>
          <p:cNvGrpSpPr/>
          <p:nvPr/>
        </p:nvGrpSpPr>
        <p:grpSpPr>
          <a:xfrm>
            <a:off x="5031890" y="1084074"/>
            <a:ext cx="7055164" cy="3414828"/>
            <a:chOff x="4704719" y="688659"/>
            <a:chExt cx="7055164" cy="3414828"/>
          </a:xfrm>
        </p:grpSpPr>
        <p:pic>
          <p:nvPicPr>
            <p:cNvPr id="36" name="Graphic 35">
              <a:extLst>
                <a:ext uri="{FF2B5EF4-FFF2-40B4-BE49-F238E27FC236}">
                  <a16:creationId xmlns:a16="http://schemas.microsoft.com/office/drawing/2014/main" id="{2E0E827F-FAAE-4641-9248-80F0506B1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4719" y="688659"/>
              <a:ext cx="7055164" cy="3414828"/>
            </a:xfrm>
            <a:prstGeom prst="rect">
              <a:avLst/>
            </a:prstGeom>
            <a:effectLst/>
          </p:spPr>
        </p:pic>
        <p:sp>
          <p:nvSpPr>
            <p:cNvPr id="37" name="Freeform: Shape 36">
              <a:extLst>
                <a:ext uri="{FF2B5EF4-FFF2-40B4-BE49-F238E27FC236}">
                  <a16:creationId xmlns:a16="http://schemas.microsoft.com/office/drawing/2014/main" id="{94008FD5-2018-4A80-BA41-A728CCC6F8F7}"/>
                </a:ext>
              </a:extLst>
            </p:cNvPr>
            <p:cNvSpPr/>
            <p:nvPr/>
          </p:nvSpPr>
          <p:spPr bwMode="auto">
            <a:xfrm rot="10800000">
              <a:off x="6219469" y="207481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3F6BF89-66BE-4EF8-A923-8A890BCCEAE2}"/>
                </a:ext>
              </a:extLst>
            </p:cNvPr>
            <p:cNvSpPr/>
            <p:nvPr/>
          </p:nvSpPr>
          <p:spPr bwMode="auto">
            <a:xfrm rot="10800000">
              <a:off x="6200790" y="14903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631319B-BEEA-48AE-A0F2-B52A9845AA17}"/>
                </a:ext>
              </a:extLst>
            </p:cNvPr>
            <p:cNvSpPr/>
            <p:nvPr/>
          </p:nvSpPr>
          <p:spPr bwMode="auto">
            <a:xfrm rot="10800000">
              <a:off x="5422154" y="194302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EEA107C8-1192-4353-B67E-406329DAA9DD}"/>
                </a:ext>
              </a:extLst>
            </p:cNvPr>
            <p:cNvSpPr/>
            <p:nvPr/>
          </p:nvSpPr>
          <p:spPr bwMode="auto">
            <a:xfrm rot="10800000">
              <a:off x="6183971" y="33162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F5BCEC6A-4A52-44BE-89FC-3A4C22A87E18}"/>
                </a:ext>
              </a:extLst>
            </p:cNvPr>
            <p:cNvSpPr/>
            <p:nvPr/>
          </p:nvSpPr>
          <p:spPr bwMode="auto">
            <a:xfrm rot="10800000">
              <a:off x="8233676" y="338958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459AE01-7B8D-4F51-BF2C-EEB8551822A9}"/>
                </a:ext>
              </a:extLst>
            </p:cNvPr>
            <p:cNvSpPr/>
            <p:nvPr/>
          </p:nvSpPr>
          <p:spPr bwMode="auto">
            <a:xfrm rot="10800000">
              <a:off x="8416184" y="32105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DF701D4-A59B-49DE-A483-AF36CCE6F57B}"/>
                </a:ext>
              </a:extLst>
            </p:cNvPr>
            <p:cNvSpPr/>
            <p:nvPr/>
          </p:nvSpPr>
          <p:spPr bwMode="auto">
            <a:xfrm rot="10800000">
              <a:off x="7675743" y="119609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1214C9A-17AB-4AA8-A50A-8CE3C7C0A38F}"/>
                </a:ext>
              </a:extLst>
            </p:cNvPr>
            <p:cNvSpPr/>
            <p:nvPr/>
          </p:nvSpPr>
          <p:spPr bwMode="auto">
            <a:xfrm rot="10800000">
              <a:off x="7784689" y="119910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5FBD78-B4F7-437F-B329-DDD8A872FC04}"/>
                </a:ext>
              </a:extLst>
            </p:cNvPr>
            <p:cNvSpPr/>
            <p:nvPr/>
          </p:nvSpPr>
          <p:spPr bwMode="auto">
            <a:xfrm rot="10800000">
              <a:off x="7891447" y="124864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342E0316-E925-4527-8755-C0068CE09FAF}"/>
                </a:ext>
              </a:extLst>
            </p:cNvPr>
            <p:cNvSpPr/>
            <p:nvPr/>
          </p:nvSpPr>
          <p:spPr bwMode="auto">
            <a:xfrm rot="10800000">
              <a:off x="7714760" y="151610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8F07E5C-FBF8-4624-8286-76D937CAEED3}"/>
                </a:ext>
              </a:extLst>
            </p:cNvPr>
            <p:cNvSpPr/>
            <p:nvPr/>
          </p:nvSpPr>
          <p:spPr bwMode="auto">
            <a:xfrm rot="10800000">
              <a:off x="7828770" y="134346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5B36D34A-E159-43A1-83CD-086074663E1A}"/>
                </a:ext>
              </a:extLst>
            </p:cNvPr>
            <p:cNvSpPr/>
            <p:nvPr/>
          </p:nvSpPr>
          <p:spPr bwMode="auto">
            <a:xfrm rot="10800000">
              <a:off x="8037303" y="130432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EEF546A-3E7F-4768-A8C3-DC025D81132E}"/>
                </a:ext>
              </a:extLst>
            </p:cNvPr>
            <p:cNvSpPr/>
            <p:nvPr/>
          </p:nvSpPr>
          <p:spPr bwMode="auto">
            <a:xfrm rot="10800000">
              <a:off x="7931386" y="130909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BEA72B0E-C601-4DD0-B4B0-5A5257782D3A}"/>
                </a:ext>
              </a:extLst>
            </p:cNvPr>
            <p:cNvSpPr/>
            <p:nvPr/>
          </p:nvSpPr>
          <p:spPr bwMode="auto">
            <a:xfrm rot="10800000">
              <a:off x="8043509" y="113523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7B7830B0-5438-4A05-9531-542CDA16DBAB}"/>
                </a:ext>
              </a:extLst>
            </p:cNvPr>
            <p:cNvSpPr/>
            <p:nvPr/>
          </p:nvSpPr>
          <p:spPr bwMode="auto">
            <a:xfrm rot="10800000">
              <a:off x="8155346" y="104613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1B090988-D666-4D4F-BD35-F96E3F2357A5}"/>
                </a:ext>
              </a:extLst>
            </p:cNvPr>
            <p:cNvSpPr/>
            <p:nvPr/>
          </p:nvSpPr>
          <p:spPr bwMode="auto">
            <a:xfrm rot="10800000">
              <a:off x="8273615" y="100844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9C565412-6341-41DE-987F-1A270A7E8719}"/>
                </a:ext>
              </a:extLst>
            </p:cNvPr>
            <p:cNvSpPr/>
            <p:nvPr/>
          </p:nvSpPr>
          <p:spPr bwMode="auto">
            <a:xfrm rot="10800000">
              <a:off x="8295963"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612F06A0-A220-41BF-AC73-894D9ECDFA1A}"/>
                </a:ext>
              </a:extLst>
            </p:cNvPr>
            <p:cNvSpPr/>
            <p:nvPr/>
          </p:nvSpPr>
          <p:spPr bwMode="auto">
            <a:xfrm rot="10800000">
              <a:off x="8137614" y="127104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52D34ECD-D0FF-4EFA-9D2D-CE5BFEFCE2F2}"/>
                </a:ext>
              </a:extLst>
            </p:cNvPr>
            <p:cNvSpPr/>
            <p:nvPr/>
          </p:nvSpPr>
          <p:spPr bwMode="auto">
            <a:xfrm rot="10800000">
              <a:off x="7860223" y="144277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6E0347FC-DB58-45E8-B79A-030D58C00721}"/>
                </a:ext>
              </a:extLst>
            </p:cNvPr>
            <p:cNvSpPr/>
            <p:nvPr/>
          </p:nvSpPr>
          <p:spPr bwMode="auto">
            <a:xfrm rot="10800000">
              <a:off x="9497344" y="2089680"/>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40A93EE-9CF2-424F-8316-1D5E77D06137}"/>
                </a:ext>
              </a:extLst>
            </p:cNvPr>
            <p:cNvSpPr/>
            <p:nvPr/>
          </p:nvSpPr>
          <p:spPr bwMode="auto">
            <a:xfrm rot="10800000">
              <a:off x="9645866" y="222698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57BB3216-2F45-48E8-9736-8BECB38D4C72}"/>
                </a:ext>
              </a:extLst>
            </p:cNvPr>
            <p:cNvSpPr/>
            <p:nvPr/>
          </p:nvSpPr>
          <p:spPr bwMode="auto">
            <a:xfrm rot="10800000">
              <a:off x="10165523" y="220860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0E486AEA-9BCA-426C-8776-F52B52BD29A7}"/>
                </a:ext>
              </a:extLst>
            </p:cNvPr>
            <p:cNvSpPr/>
            <p:nvPr/>
          </p:nvSpPr>
          <p:spPr bwMode="auto">
            <a:xfrm rot="10800000">
              <a:off x="10348286" y="199217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7671010D-17F4-48AA-90D4-3F497D5D2825}"/>
                </a:ext>
              </a:extLst>
            </p:cNvPr>
            <p:cNvSpPr/>
            <p:nvPr/>
          </p:nvSpPr>
          <p:spPr bwMode="auto">
            <a:xfrm rot="10800000">
              <a:off x="10581524" y="192298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7D3A0C0-810D-420B-B008-1036EA2C2580}"/>
                </a:ext>
              </a:extLst>
            </p:cNvPr>
            <p:cNvSpPr/>
            <p:nvPr/>
          </p:nvSpPr>
          <p:spPr bwMode="auto">
            <a:xfrm rot="10800000">
              <a:off x="10621464" y="216118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51C7D90-5487-457D-BA5A-018C0523EE97}"/>
                </a:ext>
              </a:extLst>
            </p:cNvPr>
            <p:cNvSpPr/>
            <p:nvPr/>
          </p:nvSpPr>
          <p:spPr bwMode="auto">
            <a:xfrm rot="10800000">
              <a:off x="10245402" y="26527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38596034-34FA-4188-87DC-3DF43DACB360}"/>
                </a:ext>
              </a:extLst>
            </p:cNvPr>
            <p:cNvSpPr/>
            <p:nvPr/>
          </p:nvSpPr>
          <p:spPr bwMode="auto">
            <a:xfrm rot="10800000">
              <a:off x="10631161" y="1612314"/>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34FB69D3-A1B9-47ED-89C6-5B6D0E27A587}"/>
                </a:ext>
              </a:extLst>
            </p:cNvPr>
            <p:cNvSpPr/>
            <p:nvPr/>
          </p:nvSpPr>
          <p:spPr bwMode="auto">
            <a:xfrm rot="10800000">
              <a:off x="10817604" y="164902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7D5DE6B2-AE98-4104-9C6F-7CD8FBFB2D07}"/>
                </a:ext>
              </a:extLst>
            </p:cNvPr>
            <p:cNvSpPr/>
            <p:nvPr/>
          </p:nvSpPr>
          <p:spPr bwMode="auto">
            <a:xfrm rot="10800000">
              <a:off x="10888563" y="1532967"/>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39E8F36D-1C0C-4464-BC7D-D419CB756CD3}"/>
                </a:ext>
              </a:extLst>
            </p:cNvPr>
            <p:cNvSpPr/>
            <p:nvPr/>
          </p:nvSpPr>
          <p:spPr bwMode="auto">
            <a:xfrm rot="10800000">
              <a:off x="11011113" y="353432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112C2B1-E081-4791-B494-68E41A59BF81}"/>
                </a:ext>
              </a:extLst>
            </p:cNvPr>
            <p:cNvSpPr/>
            <p:nvPr/>
          </p:nvSpPr>
          <p:spPr bwMode="auto">
            <a:xfrm rot="10800000">
              <a:off x="11175082" y="3410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49F86CA6-BF53-4B93-BE56-14081B274321}"/>
                </a:ext>
              </a:extLst>
            </p:cNvPr>
            <p:cNvSpPr/>
            <p:nvPr/>
          </p:nvSpPr>
          <p:spPr bwMode="auto">
            <a:xfrm rot="10800000">
              <a:off x="11669473" y="354623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9A0C5641-BF63-44BE-9E3B-EE3A7DFF9A81}"/>
                </a:ext>
              </a:extLst>
            </p:cNvPr>
            <p:cNvSpPr/>
            <p:nvPr/>
          </p:nvSpPr>
          <p:spPr bwMode="auto">
            <a:xfrm rot="10800000">
              <a:off x="5254403" y="135919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139CC4D-D9C0-4CF6-92B2-6FA97326BF60}"/>
                </a:ext>
              </a:extLst>
            </p:cNvPr>
            <p:cNvSpPr/>
            <p:nvPr/>
          </p:nvSpPr>
          <p:spPr bwMode="auto">
            <a:xfrm rot="10800000">
              <a:off x="5122619" y="151540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7A96DDE-BA9D-4937-B322-EFD5D39280C4}"/>
                </a:ext>
              </a:extLst>
            </p:cNvPr>
            <p:cNvSpPr/>
            <p:nvPr/>
          </p:nvSpPr>
          <p:spPr bwMode="auto">
            <a:xfrm rot="10800000">
              <a:off x="5131094" y="1662059"/>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ACFE9E78-19E6-4D0A-89D4-51E6BAC837B0}"/>
                </a:ext>
              </a:extLst>
            </p:cNvPr>
            <p:cNvSpPr/>
            <p:nvPr/>
          </p:nvSpPr>
          <p:spPr bwMode="auto">
            <a:xfrm rot="10800000">
              <a:off x="5234917" y="156165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3495D609-5D26-4CB8-A24A-74F18605821A}"/>
                </a:ext>
              </a:extLst>
            </p:cNvPr>
            <p:cNvSpPr/>
            <p:nvPr/>
          </p:nvSpPr>
          <p:spPr bwMode="auto">
            <a:xfrm rot="10800000">
              <a:off x="5485038" y="1468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7BA6A633-6B50-4DED-A629-EDBACE4B2082}"/>
                </a:ext>
              </a:extLst>
            </p:cNvPr>
            <p:cNvSpPr/>
            <p:nvPr/>
          </p:nvSpPr>
          <p:spPr bwMode="auto">
            <a:xfrm rot="10800000">
              <a:off x="5286298" y="167363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24EDFEB-299F-414D-B95D-F27978844A8B}"/>
                </a:ext>
              </a:extLst>
            </p:cNvPr>
            <p:cNvSpPr/>
            <p:nvPr/>
          </p:nvSpPr>
          <p:spPr bwMode="auto">
            <a:xfrm rot="10800000">
              <a:off x="5926372" y="186969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03D997-08B7-40D7-98CB-8809457E98FF}"/>
                </a:ext>
              </a:extLst>
            </p:cNvPr>
            <p:cNvSpPr/>
            <p:nvPr/>
          </p:nvSpPr>
          <p:spPr bwMode="auto">
            <a:xfrm rot="10800000">
              <a:off x="5570118" y="163696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8B8775A-3623-4276-8B7F-159EC6F9D290}"/>
                </a:ext>
              </a:extLst>
            </p:cNvPr>
            <p:cNvSpPr/>
            <p:nvPr/>
          </p:nvSpPr>
          <p:spPr bwMode="auto">
            <a:xfrm rot="10800000">
              <a:off x="6134132" y="153898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0BF74BB2-8DEC-4558-A4B7-8E32532CB7A7}"/>
                </a:ext>
              </a:extLst>
            </p:cNvPr>
            <p:cNvSpPr/>
            <p:nvPr/>
          </p:nvSpPr>
          <p:spPr bwMode="auto">
            <a:xfrm rot="10800000">
              <a:off x="6044999" y="157569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78312EE2-ED4D-49A2-BF35-3E240841FBE7}"/>
                </a:ext>
              </a:extLst>
            </p:cNvPr>
            <p:cNvSpPr/>
            <p:nvPr/>
          </p:nvSpPr>
          <p:spPr bwMode="auto">
            <a:xfrm rot="10800000">
              <a:off x="6748941" y="3115908"/>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17FF62B2-CEB3-407E-A209-F6AE060E0BA4}"/>
                </a:ext>
              </a:extLst>
            </p:cNvPr>
            <p:cNvSpPr/>
            <p:nvPr/>
          </p:nvSpPr>
          <p:spPr bwMode="auto">
            <a:xfrm rot="10800000">
              <a:off x="6623590" y="317565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93C87A3A-1805-4BCB-BD74-FF63BD49B21C}"/>
                </a:ext>
              </a:extLst>
            </p:cNvPr>
            <p:cNvSpPr/>
            <p:nvPr/>
          </p:nvSpPr>
          <p:spPr bwMode="auto">
            <a:xfrm rot="10800000">
              <a:off x="5459078" y="1693966"/>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E5D1C8-A746-4445-9D9F-D1A3299430A0}"/>
                </a:ext>
              </a:extLst>
            </p:cNvPr>
            <p:cNvSpPr/>
            <p:nvPr/>
          </p:nvSpPr>
          <p:spPr bwMode="auto">
            <a:xfrm rot="10800000">
              <a:off x="5883966" y="146979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solidFill>
                <a:sysClr val="window" lastClr="FFFFFF"/>
              </a:solid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F396C532-8B51-479E-95DE-8858CDE9E8DC}"/>
                </a:ext>
              </a:extLst>
            </p:cNvPr>
            <p:cNvSpPr/>
            <p:nvPr/>
          </p:nvSpPr>
          <p:spPr bwMode="auto">
            <a:xfrm rot="10800000">
              <a:off x="5575371" y="1685643"/>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7C190B68-1AC4-4D41-B6D1-46E4C95721F3}"/>
                </a:ext>
              </a:extLst>
            </p:cNvPr>
            <p:cNvSpPr/>
            <p:nvPr/>
          </p:nvSpPr>
          <p:spPr bwMode="auto">
            <a:xfrm rot="10800000">
              <a:off x="5459219" y="1522551"/>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4EED473D-4A55-4628-B3B3-8E83D17FA20E}"/>
                </a:ext>
              </a:extLst>
            </p:cNvPr>
            <p:cNvSpPr/>
            <p:nvPr/>
          </p:nvSpPr>
          <p:spPr bwMode="auto">
            <a:xfrm rot="10800000">
              <a:off x="7979611" y="1390382"/>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rgbClr val="ED7D31"/>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0F39B796-22EF-4BBA-888E-E4185CA04250}"/>
                </a:ext>
              </a:extLst>
            </p:cNvPr>
            <p:cNvSpPr/>
            <p:nvPr/>
          </p:nvSpPr>
          <p:spPr bwMode="auto">
            <a:xfrm rot="10800000">
              <a:off x="8112483" y="1349165"/>
              <a:ext cx="79879" cy="146658"/>
            </a:xfrm>
            <a:custGeom>
              <a:avLst/>
              <a:gdLst>
                <a:gd name="connsiteX0" fmla="*/ 196850 w 393700"/>
                <a:gd name="connsiteY0" fmla="*/ 704484 h 704484"/>
                <a:gd name="connsiteX1" fmla="*/ 0 w 393700"/>
                <a:gd name="connsiteY1" fmla="*/ 493609 h 704484"/>
                <a:gd name="connsiteX2" fmla="*/ 3999 w 393700"/>
                <a:gd name="connsiteY2" fmla="*/ 451110 h 704484"/>
                <a:gd name="connsiteX3" fmla="*/ 12507 w 393700"/>
                <a:gd name="connsiteY3" fmla="*/ 421752 h 704484"/>
                <a:gd name="connsiteX4" fmla="*/ 11113 w 393700"/>
                <a:gd name="connsiteY4" fmla="*/ 421752 h 704484"/>
                <a:gd name="connsiteX5" fmla="*/ 15205 w 393700"/>
                <a:gd name="connsiteY5" fmla="*/ 412442 h 704484"/>
                <a:gd name="connsiteX6" fmla="*/ 15470 w 393700"/>
                <a:gd name="connsiteY6" fmla="*/ 411527 h 704484"/>
                <a:gd name="connsiteX7" fmla="*/ 15924 w 393700"/>
                <a:gd name="connsiteY7" fmla="*/ 410806 h 704484"/>
                <a:gd name="connsiteX8" fmla="*/ 196455 w 393700"/>
                <a:gd name="connsiteY8" fmla="*/ 0 h 704484"/>
                <a:gd name="connsiteX9" fmla="*/ 375159 w 393700"/>
                <a:gd name="connsiteY9" fmla="*/ 406646 h 704484"/>
                <a:gd name="connsiteX10" fmla="*/ 378231 w 393700"/>
                <a:gd name="connsiteY10" fmla="*/ 411527 h 704484"/>
                <a:gd name="connsiteX11" fmla="*/ 380025 w 393700"/>
                <a:gd name="connsiteY11" fmla="*/ 417720 h 704484"/>
                <a:gd name="connsiteX12" fmla="*/ 381797 w 393700"/>
                <a:gd name="connsiteY12" fmla="*/ 421752 h 704484"/>
                <a:gd name="connsiteX13" fmla="*/ 381194 w 393700"/>
                <a:gd name="connsiteY13" fmla="*/ 421752 h 704484"/>
                <a:gd name="connsiteX14" fmla="*/ 389701 w 393700"/>
                <a:gd name="connsiteY14" fmla="*/ 451110 h 704484"/>
                <a:gd name="connsiteX15" fmla="*/ 393700 w 393700"/>
                <a:gd name="connsiteY15" fmla="*/ 493609 h 704484"/>
                <a:gd name="connsiteX16" fmla="*/ 196850 w 393700"/>
                <a:gd name="connsiteY16" fmla="*/ 704484 h 70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 h="704484">
                  <a:moveTo>
                    <a:pt x="196850" y="704484"/>
                  </a:moveTo>
                  <a:cubicBezTo>
                    <a:pt x="88133" y="704484"/>
                    <a:pt x="0" y="610072"/>
                    <a:pt x="0" y="493609"/>
                  </a:cubicBezTo>
                  <a:cubicBezTo>
                    <a:pt x="0" y="479051"/>
                    <a:pt x="1377" y="464838"/>
                    <a:pt x="3999" y="451110"/>
                  </a:cubicBezTo>
                  <a:lnTo>
                    <a:pt x="12507" y="421752"/>
                  </a:lnTo>
                  <a:lnTo>
                    <a:pt x="11113" y="421752"/>
                  </a:lnTo>
                  <a:lnTo>
                    <a:pt x="15205" y="412442"/>
                  </a:lnTo>
                  <a:lnTo>
                    <a:pt x="15470" y="411527"/>
                  </a:lnTo>
                  <a:lnTo>
                    <a:pt x="15924" y="410806"/>
                  </a:lnTo>
                  <a:lnTo>
                    <a:pt x="196455" y="0"/>
                  </a:lnTo>
                  <a:lnTo>
                    <a:pt x="375159" y="406646"/>
                  </a:lnTo>
                  <a:lnTo>
                    <a:pt x="378231" y="411527"/>
                  </a:lnTo>
                  <a:lnTo>
                    <a:pt x="380025" y="417720"/>
                  </a:lnTo>
                  <a:lnTo>
                    <a:pt x="381797" y="421752"/>
                  </a:lnTo>
                  <a:lnTo>
                    <a:pt x="381194" y="421752"/>
                  </a:lnTo>
                  <a:lnTo>
                    <a:pt x="389701" y="451110"/>
                  </a:lnTo>
                  <a:cubicBezTo>
                    <a:pt x="392323" y="464838"/>
                    <a:pt x="393700" y="479051"/>
                    <a:pt x="393700" y="493609"/>
                  </a:cubicBezTo>
                  <a:cubicBezTo>
                    <a:pt x="393700" y="610072"/>
                    <a:pt x="305567" y="704484"/>
                    <a:pt x="196850" y="704484"/>
                  </a:cubicBezTo>
                  <a:close/>
                </a:path>
              </a:pathLst>
            </a:custGeom>
            <a:solidFill>
              <a:schemeClr val="accent3"/>
            </a:solidFill>
            <a:ln w="12700" cap="flat" cmpd="sng" algn="ctr">
              <a:noFill/>
              <a:prstDash val="solid"/>
              <a:miter lim="800000"/>
              <a:headEnd type="none" w="med" len="med"/>
              <a:tailEnd type="none" w="med" len="med"/>
            </a:ln>
            <a:effectLst>
              <a:outerShdw blurRad="50800" sx="85000" sy="85000" algn="ctr" rotWithShape="0">
                <a:sysClr val="windowText" lastClr="000000">
                  <a:alpha val="90000"/>
                </a:sys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7579556C-B5A4-554F-BB14-4607E52777AE}"/>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sp>
        <p:nvSpPr>
          <p:cNvPr id="103" name="Rectangle 102">
            <a:extLst>
              <a:ext uri="{FF2B5EF4-FFF2-40B4-BE49-F238E27FC236}">
                <a16:creationId xmlns:a16="http://schemas.microsoft.com/office/drawing/2014/main" id="{34E6D09C-8B6C-4E09-B991-EE325D75315A}"/>
              </a:ext>
            </a:extLst>
          </p:cNvPr>
          <p:cNvSpPr/>
          <p:nvPr/>
        </p:nvSpPr>
        <p:spPr>
          <a:xfrm>
            <a:off x="344429" y="2865107"/>
            <a:ext cx="5179304" cy="295465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Azure Key Vault for custom certificates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Adding to Azure CDN’s choice of top CDNs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Mix and match CDN infrastructures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Increase global reach</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Redundant CDNs for your service</a:t>
            </a:r>
          </a:p>
        </p:txBody>
      </p:sp>
      <p:pic>
        <p:nvPicPr>
          <p:cNvPr id="101" name="Picture 100">
            <a:extLst>
              <a:ext uri="{FF2B5EF4-FFF2-40B4-BE49-F238E27FC236}">
                <a16:creationId xmlns:a16="http://schemas.microsoft.com/office/drawing/2014/main" id="{F136D6A9-9885-D741-9F06-A3D9AEE4EF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28" y="120665"/>
            <a:ext cx="850260" cy="850260"/>
          </a:xfrm>
          <a:prstGeom prst="rect">
            <a:avLst/>
          </a:prstGeom>
        </p:spPr>
      </p:pic>
      <p:sp>
        <p:nvSpPr>
          <p:cNvPr id="102" name="Rectangle 101">
            <a:extLst>
              <a:ext uri="{FF2B5EF4-FFF2-40B4-BE49-F238E27FC236}">
                <a16:creationId xmlns:a16="http://schemas.microsoft.com/office/drawing/2014/main" id="{3C9C52C3-6C48-44CE-83FB-4FED9BE9C36A}"/>
              </a:ext>
            </a:extLst>
          </p:cNvPr>
          <p:cNvSpPr/>
          <p:nvPr/>
        </p:nvSpPr>
        <p:spPr>
          <a:xfrm>
            <a:off x="242580" y="818105"/>
            <a:ext cx="4576737" cy="138499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37521"/>
                </a:solidFill>
                <a:effectLst/>
                <a:uLnTx/>
                <a:uFillTx/>
                <a:latin typeface="Segoe UI Semibold"/>
                <a:ea typeface="+mn-ea"/>
                <a:cs typeface="+mn-cs"/>
              </a:rPr>
              <a:t>Cloud native CDN offering giving access to Microsoft global WAN</a:t>
            </a:r>
          </a:p>
        </p:txBody>
      </p:sp>
    </p:spTree>
    <p:extLst>
      <p:ext uri="{BB962C8B-B14F-4D97-AF65-F5344CB8AC3E}">
        <p14:creationId xmlns:p14="http://schemas.microsoft.com/office/powerpoint/2010/main" val="3380687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D7DEA23F-92A9-4A17-BD3C-BC8C04E43110}"/>
              </a:ext>
            </a:extLst>
          </p:cNvPr>
          <p:cNvSpPr txBox="1">
            <a:spLocks/>
          </p:cNvSpPr>
          <p:nvPr/>
        </p:nvSpPr>
        <p:spPr>
          <a:xfrm>
            <a:off x="933185" y="287857"/>
            <a:ext cx="11605370" cy="7108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j-ea"/>
                <a:cs typeface="Segoe UI Light" panose="020B0502040204020203" pitchFamily="34" charset="0"/>
              </a:rPr>
              <a:t>Azure DNS</a:t>
            </a:r>
            <a:endParaRPr kumimoji="0" lang="en-US" sz="36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4" name="Group 3">
            <a:extLst>
              <a:ext uri="{FF2B5EF4-FFF2-40B4-BE49-F238E27FC236}">
                <a16:creationId xmlns:a16="http://schemas.microsoft.com/office/drawing/2014/main" id="{B1362C3B-4000-4FEA-A601-E328C90A5F72}"/>
              </a:ext>
            </a:extLst>
          </p:cNvPr>
          <p:cNvGrpSpPr/>
          <p:nvPr/>
        </p:nvGrpSpPr>
        <p:grpSpPr>
          <a:xfrm>
            <a:off x="6118058" y="1648175"/>
            <a:ext cx="5970494" cy="1780825"/>
            <a:chOff x="6099586" y="2253907"/>
            <a:chExt cx="5970494" cy="2410457"/>
          </a:xfrm>
        </p:grpSpPr>
        <p:grpSp>
          <p:nvGrpSpPr>
            <p:cNvPr id="3" name="Group 2">
              <a:extLst>
                <a:ext uri="{FF2B5EF4-FFF2-40B4-BE49-F238E27FC236}">
                  <a16:creationId xmlns:a16="http://schemas.microsoft.com/office/drawing/2014/main" id="{C55927B3-EFCE-4C69-8F33-E84F653BFC4B}"/>
                </a:ext>
              </a:extLst>
            </p:cNvPr>
            <p:cNvGrpSpPr/>
            <p:nvPr/>
          </p:nvGrpSpPr>
          <p:grpSpPr>
            <a:xfrm>
              <a:off x="6099586" y="2253907"/>
              <a:ext cx="5970494" cy="2410457"/>
              <a:chOff x="6099586" y="2253907"/>
              <a:chExt cx="5970494" cy="2410457"/>
            </a:xfrm>
          </p:grpSpPr>
          <p:grpSp>
            <p:nvGrpSpPr>
              <p:cNvPr id="117" name="Group 116">
                <a:extLst>
                  <a:ext uri="{FF2B5EF4-FFF2-40B4-BE49-F238E27FC236}">
                    <a16:creationId xmlns:a16="http://schemas.microsoft.com/office/drawing/2014/main" id="{FDC49F7E-A2C5-401C-9BD5-97C1F6CA18C6}"/>
                  </a:ext>
                </a:extLst>
              </p:cNvPr>
              <p:cNvGrpSpPr/>
              <p:nvPr/>
            </p:nvGrpSpPr>
            <p:grpSpPr>
              <a:xfrm>
                <a:off x="6099586" y="2253907"/>
                <a:ext cx="5970494" cy="2410457"/>
                <a:chOff x="6099586" y="2253907"/>
                <a:chExt cx="5970494" cy="2410457"/>
              </a:xfrm>
            </p:grpSpPr>
            <p:sp>
              <p:nvSpPr>
                <p:cNvPr id="118" name="Rectangle 117">
                  <a:extLst>
                    <a:ext uri="{FF2B5EF4-FFF2-40B4-BE49-F238E27FC236}">
                      <a16:creationId xmlns:a16="http://schemas.microsoft.com/office/drawing/2014/main" id="{8AC8AF61-0A9B-49B3-92A6-DA46C8730EB4}"/>
                    </a:ext>
                  </a:extLst>
                </p:cNvPr>
                <p:cNvSpPr/>
                <p:nvPr/>
              </p:nvSpPr>
              <p:spPr>
                <a:xfrm>
                  <a:off x="6099586" y="2253907"/>
                  <a:ext cx="5970494" cy="2410457"/>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3D12FB0A-82BC-408F-90F0-4CE91D8D4C94}"/>
                    </a:ext>
                  </a:extLst>
                </p:cNvPr>
                <p:cNvGrpSpPr/>
                <p:nvPr/>
              </p:nvGrpSpPr>
              <p:grpSpPr>
                <a:xfrm rot="5400000">
                  <a:off x="9034003" y="4390222"/>
                  <a:ext cx="100455" cy="248293"/>
                  <a:chOff x="7542229" y="3408998"/>
                  <a:chExt cx="100455" cy="248293"/>
                </a:xfrm>
              </p:grpSpPr>
              <p:sp>
                <p:nvSpPr>
                  <p:cNvPr id="121" name="Rectangle 120">
                    <a:extLst>
                      <a:ext uri="{FF2B5EF4-FFF2-40B4-BE49-F238E27FC236}">
                        <a16:creationId xmlns:a16="http://schemas.microsoft.com/office/drawing/2014/main" id="{4192937F-3B55-433F-9441-1349E4E1D13C}"/>
                      </a:ext>
                    </a:extLst>
                  </p:cNvPr>
                  <p:cNvSpPr/>
                  <p:nvPr/>
                </p:nvSpPr>
                <p:spPr>
                  <a:xfrm>
                    <a:off x="7542229" y="340899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41F60ABE-BAF9-4BA2-A85C-ED56B7317640}"/>
                      </a:ext>
                    </a:extLst>
                  </p:cNvPr>
                  <p:cNvSpPr/>
                  <p:nvPr/>
                </p:nvSpPr>
                <p:spPr>
                  <a:xfrm>
                    <a:off x="7542229" y="352091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0" name="TextBox 109">
                <a:extLst>
                  <a:ext uri="{FF2B5EF4-FFF2-40B4-BE49-F238E27FC236}">
                    <a16:creationId xmlns:a16="http://schemas.microsoft.com/office/drawing/2014/main" id="{E2714CF5-042B-4F2C-B7A8-FE05A0767814}"/>
                  </a:ext>
                </a:extLst>
              </p:cNvPr>
              <p:cNvSpPr txBox="1"/>
              <p:nvPr/>
            </p:nvSpPr>
            <p:spPr>
              <a:xfrm>
                <a:off x="6717398" y="2657475"/>
                <a:ext cx="47812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Reliability via Global anycast network</a:t>
                </a:r>
              </a:p>
            </p:txBody>
          </p:sp>
        </p:grpSp>
        <p:sp>
          <p:nvSpPr>
            <p:cNvPr id="111" name="Rectangle 110">
              <a:extLst>
                <a:ext uri="{FF2B5EF4-FFF2-40B4-BE49-F238E27FC236}">
                  <a16:creationId xmlns:a16="http://schemas.microsoft.com/office/drawing/2014/main" id="{AF0D5AB4-0C08-4526-BA68-9B4DC5C4BA81}"/>
                </a:ext>
              </a:extLst>
            </p:cNvPr>
            <p:cNvSpPr/>
            <p:nvPr/>
          </p:nvSpPr>
          <p:spPr>
            <a:xfrm>
              <a:off x="7177022" y="3194598"/>
              <a:ext cx="47812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Multiple nodes around the world advertise a given IP address providing reliable responses even in event of a node failure.</a:t>
              </a:r>
              <a:endParaRPr kumimoji="0" lang="en-US" sz="1400" b="0" i="0" u="none" strike="noStrike" kern="1200" cap="none" spc="0" normalizeH="0" baseline="0" noProof="0">
                <a:ln>
                  <a:noFill/>
                </a:ln>
                <a:solidFill>
                  <a:srgbClr val="E7E6E6">
                    <a:lumMod val="25000"/>
                  </a:srgbClr>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8C18217-5CBB-4FC1-8C54-355E3996F451}"/>
              </a:ext>
            </a:extLst>
          </p:cNvPr>
          <p:cNvGrpSpPr/>
          <p:nvPr/>
        </p:nvGrpSpPr>
        <p:grpSpPr>
          <a:xfrm>
            <a:off x="149544" y="1652799"/>
            <a:ext cx="5945505" cy="1776201"/>
            <a:chOff x="117963" y="2271976"/>
            <a:chExt cx="6305305" cy="2405833"/>
          </a:xfrm>
        </p:grpSpPr>
        <p:grpSp>
          <p:nvGrpSpPr>
            <p:cNvPr id="123" name="Group 122">
              <a:extLst>
                <a:ext uri="{FF2B5EF4-FFF2-40B4-BE49-F238E27FC236}">
                  <a16:creationId xmlns:a16="http://schemas.microsoft.com/office/drawing/2014/main" id="{C78EDFB3-E059-40E0-974C-91596B152061}"/>
                </a:ext>
              </a:extLst>
            </p:cNvPr>
            <p:cNvGrpSpPr/>
            <p:nvPr/>
          </p:nvGrpSpPr>
          <p:grpSpPr>
            <a:xfrm>
              <a:off x="117963" y="2271976"/>
              <a:ext cx="6305305" cy="2405833"/>
              <a:chOff x="117963" y="2271976"/>
              <a:chExt cx="6305305" cy="2405833"/>
            </a:xfrm>
          </p:grpSpPr>
          <p:sp>
            <p:nvSpPr>
              <p:cNvPr id="124" name="Rectangle 123">
                <a:extLst>
                  <a:ext uri="{FF2B5EF4-FFF2-40B4-BE49-F238E27FC236}">
                    <a16:creationId xmlns:a16="http://schemas.microsoft.com/office/drawing/2014/main" id="{2906F39E-AD14-4298-8F82-94013FDC9B44}"/>
                  </a:ext>
                </a:extLst>
              </p:cNvPr>
              <p:cNvSpPr/>
              <p:nvPr/>
            </p:nvSpPr>
            <p:spPr>
              <a:xfrm>
                <a:off x="117963" y="2271976"/>
                <a:ext cx="5970494" cy="2405833"/>
              </a:xfrm>
              <a:prstGeom prst="rect">
                <a:avLst/>
              </a:prstGeom>
              <a:solidFill>
                <a:schemeClr val="bg1">
                  <a:lumMod val="9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lowchart: Delay 124">
                <a:extLst>
                  <a:ext uri="{FF2B5EF4-FFF2-40B4-BE49-F238E27FC236}">
                    <a16:creationId xmlns:a16="http://schemas.microsoft.com/office/drawing/2014/main" id="{2BD3CF51-4290-42AA-A218-5DF8FA485196}"/>
                  </a:ext>
                </a:extLst>
              </p:cNvPr>
              <p:cNvSpPr/>
              <p:nvPr/>
            </p:nvSpPr>
            <p:spPr>
              <a:xfrm>
                <a:off x="6111780" y="3231659"/>
                <a:ext cx="311488" cy="288036"/>
              </a:xfrm>
              <a:prstGeom prst="flowChartDelay">
                <a:avLst/>
              </a:prstGeom>
              <a:solidFill>
                <a:srgbClr val="F2F2F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C5355F2-BE5D-4CA6-B9DD-B0272DB16D56}"/>
                  </a:ext>
                </a:extLst>
              </p:cNvPr>
              <p:cNvSpPr/>
              <p:nvPr/>
            </p:nvSpPr>
            <p:spPr>
              <a:xfrm>
                <a:off x="6048983" y="3252138"/>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242159-9268-4FB4-88EB-956643917445}"/>
                  </a:ext>
                </a:extLst>
              </p:cNvPr>
              <p:cNvSpPr/>
              <p:nvPr/>
            </p:nvSpPr>
            <p:spPr>
              <a:xfrm>
                <a:off x="6048983" y="3364050"/>
                <a:ext cx="100455" cy="1363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F7720290-563C-429F-A01A-8FF4C8DB0405}"/>
                </a:ext>
              </a:extLst>
            </p:cNvPr>
            <p:cNvSpPr txBox="1"/>
            <p:nvPr/>
          </p:nvSpPr>
          <p:spPr>
            <a:xfrm>
              <a:off x="1187178" y="2670920"/>
              <a:ext cx="4644192" cy="5002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100% Availability SLA</a:t>
              </a:r>
            </a:p>
          </p:txBody>
        </p:sp>
        <p:sp>
          <p:nvSpPr>
            <p:cNvPr id="77" name="Rectangle 76">
              <a:extLst>
                <a:ext uri="{FF2B5EF4-FFF2-40B4-BE49-F238E27FC236}">
                  <a16:creationId xmlns:a16="http://schemas.microsoft.com/office/drawing/2014/main" id="{EEC8BD69-0D72-4A87-B2B5-FF6B14BEBCEF}"/>
                </a:ext>
              </a:extLst>
            </p:cNvPr>
            <p:cNvSpPr/>
            <p:nvPr/>
          </p:nvSpPr>
          <p:spPr>
            <a:xfrm>
              <a:off x="1133054" y="3112740"/>
              <a:ext cx="4644191" cy="7920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Our redundant data plane gives </a:t>
              </a:r>
              <a:r>
                <a:rPr kumimoji="0" lang="en-US" sz="1600" b="1" i="0" u="none" strike="noStrike" kern="1200" cap="none" spc="0" normalizeH="0" baseline="0" noProof="0">
                  <a:ln>
                    <a:noFill/>
                  </a:ln>
                  <a:solidFill>
                    <a:srgbClr val="E7E6E6">
                      <a:lumMod val="25000"/>
                    </a:srgbClr>
                  </a:solidFill>
                  <a:effectLst/>
                  <a:uLnTx/>
                  <a:uFillTx/>
                  <a:latin typeface="Segoe UI"/>
                  <a:ea typeface="+mn-ea"/>
                  <a:cs typeface="+mn-cs"/>
                </a:rPr>
                <a:t>100% reliability </a:t>
              </a:r>
              <a:r>
                <a:rPr kumimoji="0" lang="en-US" sz="1600" b="0" i="0" u="none" strike="noStrike" kern="1200" cap="none" spc="0" normalizeH="0" baseline="0" noProof="0">
                  <a:ln>
                    <a:noFill/>
                  </a:ln>
                  <a:solidFill>
                    <a:srgbClr val="E7E6E6">
                      <a:lumMod val="25000"/>
                    </a:srgbClr>
                  </a:solidFill>
                  <a:effectLst/>
                  <a:uLnTx/>
                  <a:uFillTx/>
                  <a:latin typeface="Segoe UI"/>
                  <a:ea typeface="+mn-ea"/>
                  <a:cs typeface="+mn-cs"/>
                </a:rPr>
                <a:t>for your DNS zones.</a:t>
              </a:r>
            </a:p>
          </p:txBody>
        </p:sp>
      </p:grpSp>
      <p:pic>
        <p:nvPicPr>
          <p:cNvPr id="48" name="Graphic 47">
            <a:extLst>
              <a:ext uri="{FF2B5EF4-FFF2-40B4-BE49-F238E27FC236}">
                <a16:creationId xmlns:a16="http://schemas.microsoft.com/office/drawing/2014/main" id="{F4D558BA-00B8-4C3C-9277-CED2A6771E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85867" y="1857493"/>
            <a:ext cx="527035" cy="378646"/>
          </a:xfrm>
          <a:prstGeom prst="rect">
            <a:avLst/>
          </a:prstGeom>
        </p:spPr>
      </p:pic>
      <p:sp>
        <p:nvSpPr>
          <p:cNvPr id="49" name="Text Placeholder 2">
            <a:extLst>
              <a:ext uri="{FF2B5EF4-FFF2-40B4-BE49-F238E27FC236}">
                <a16:creationId xmlns:a16="http://schemas.microsoft.com/office/drawing/2014/main" id="{A7F2B073-08FA-428B-8BE6-81AB5B0EE1B7}"/>
              </a:ext>
            </a:extLst>
          </p:cNvPr>
          <p:cNvSpPr txBox="1">
            <a:spLocks/>
          </p:cNvSpPr>
          <p:nvPr/>
        </p:nvSpPr>
        <p:spPr>
          <a:xfrm>
            <a:off x="295769" y="3893708"/>
            <a:ext cx="6218446" cy="2536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37521"/>
                </a:solidFill>
                <a:effectLst/>
                <a:uLnTx/>
                <a:uFillTx/>
                <a:latin typeface="Segoe UI Semilight" panose="020B0402040204020203" pitchFamily="34" charset="0"/>
                <a:ea typeface="+mn-ea"/>
                <a:cs typeface="Segoe UI Semilight" panose="020B0402040204020203" pitchFamily="34" charset="0"/>
              </a:rPr>
              <a:t>Announcing DNS Alias records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Keep your DNS records automatically updated when IPs change for your ARM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Dynamic, instantaneous updates to your DNS zone ensures zero downtime for your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load balanced application directly at your Zone Apex by Alias to Traffic Manager, or any Public IP fronted service such as Application Gateway. </a:t>
            </a:r>
          </a:p>
        </p:txBody>
      </p:sp>
      <p:pic>
        <p:nvPicPr>
          <p:cNvPr id="27" name="Graphic 26">
            <a:extLst>
              <a:ext uri="{FF2B5EF4-FFF2-40B4-BE49-F238E27FC236}">
                <a16:creationId xmlns:a16="http://schemas.microsoft.com/office/drawing/2014/main" id="{FA86799F-0D2B-4FA5-87C1-1304A80130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149" y="1887460"/>
            <a:ext cx="527035" cy="378646"/>
          </a:xfrm>
          <a:prstGeom prst="rect">
            <a:avLst/>
          </a:prstGeom>
        </p:spPr>
      </p:pic>
      <p:pic>
        <p:nvPicPr>
          <p:cNvPr id="5" name="Picture 4">
            <a:extLst>
              <a:ext uri="{FF2B5EF4-FFF2-40B4-BE49-F238E27FC236}">
                <a16:creationId xmlns:a16="http://schemas.microsoft.com/office/drawing/2014/main" id="{DDAEDF9C-C2A3-4FAB-8B33-B4F97A893521}"/>
              </a:ext>
            </a:extLst>
          </p:cNvPr>
          <p:cNvPicPr>
            <a:picLocks noChangeAspect="1"/>
          </p:cNvPicPr>
          <p:nvPr/>
        </p:nvPicPr>
        <p:blipFill>
          <a:blip r:embed="rId5"/>
          <a:stretch>
            <a:fillRect/>
          </a:stretch>
        </p:blipFill>
        <p:spPr>
          <a:xfrm>
            <a:off x="6715658" y="3811448"/>
            <a:ext cx="5115128" cy="2560323"/>
          </a:xfrm>
          <a:prstGeom prst="rect">
            <a:avLst/>
          </a:prstGeom>
        </p:spPr>
      </p:pic>
      <p:sp>
        <p:nvSpPr>
          <p:cNvPr id="6" name="TextBox 5">
            <a:extLst>
              <a:ext uri="{FF2B5EF4-FFF2-40B4-BE49-F238E27FC236}">
                <a16:creationId xmlns:a16="http://schemas.microsoft.com/office/drawing/2014/main" id="{0877C473-4B69-AB4B-A258-152968AD7D69}"/>
              </a:ext>
            </a:extLst>
          </p:cNvPr>
          <p:cNvSpPr txBox="1"/>
          <p:nvPr/>
        </p:nvSpPr>
        <p:spPr>
          <a:xfrm>
            <a:off x="175266" y="985145"/>
            <a:ext cx="788421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37521"/>
                </a:solidFill>
                <a:effectLst/>
                <a:uLnTx/>
                <a:uFillTx/>
                <a:latin typeface="Segoe UI Light" panose="020B0502040204020203" pitchFamily="34" charset="0"/>
                <a:ea typeface="+mn-ea"/>
                <a:cs typeface="Segoe UI Light" panose="020B0502040204020203" pitchFamily="34" charset="0"/>
              </a:rPr>
              <a:t>Host DNS Zones with High Availability</a:t>
            </a:r>
            <a:endParaRPr kumimoji="0" lang="en-US" sz="3200" b="1" i="0" u="none" strike="noStrike" kern="1200" cap="none" spc="0" normalizeH="0" baseline="0" noProof="0">
              <a:ln>
                <a:noFill/>
              </a:ln>
              <a:solidFill>
                <a:srgbClr val="F3752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FB142B1-A42F-CA44-91B1-5DB176AFBA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58" y="0"/>
            <a:ext cx="1124140" cy="1124140"/>
          </a:xfrm>
          <a:prstGeom prst="rect">
            <a:avLst/>
          </a:prstGeom>
        </p:spPr>
      </p:pic>
      <p:pic>
        <p:nvPicPr>
          <p:cNvPr id="8" name="Picture 7">
            <a:extLst>
              <a:ext uri="{FF2B5EF4-FFF2-40B4-BE49-F238E27FC236}">
                <a16:creationId xmlns:a16="http://schemas.microsoft.com/office/drawing/2014/main" id="{AEA9A4DB-DF1A-422A-8D3D-7A972601B896}"/>
              </a:ext>
            </a:extLst>
          </p:cNvPr>
          <p:cNvPicPr>
            <a:picLocks noChangeAspect="1"/>
          </p:cNvPicPr>
          <p:nvPr/>
        </p:nvPicPr>
        <p:blipFill>
          <a:blip r:embed="rId7"/>
          <a:stretch>
            <a:fillRect/>
          </a:stretch>
        </p:blipFill>
        <p:spPr>
          <a:xfrm>
            <a:off x="5532071" y="2868119"/>
            <a:ext cx="1127858" cy="1121761"/>
          </a:xfrm>
          <a:prstGeom prst="rect">
            <a:avLst/>
          </a:prstGeom>
        </p:spPr>
      </p:pic>
    </p:spTree>
    <p:extLst>
      <p:ext uri="{BB962C8B-B14F-4D97-AF65-F5344CB8AC3E}">
        <p14:creationId xmlns:p14="http://schemas.microsoft.com/office/powerpoint/2010/main" val="42286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9C4-2A68-4504-8A44-5064AF76388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737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Azure PowerShell SDK - Az</a:t>
            </a:r>
          </a:p>
        </p:txBody>
      </p:sp>
      <p:sp>
        <p:nvSpPr>
          <p:cNvPr id="6" name="Text Placeholder 5"/>
          <p:cNvSpPr>
            <a:spLocks noGrp="1"/>
          </p:cNvSpPr>
          <p:nvPr>
            <p:ph type="body" sz="quarter" idx="10"/>
          </p:nvPr>
        </p:nvSpPr>
        <p:spPr>
          <a:xfrm>
            <a:off x="584200" y="1435497"/>
            <a:ext cx="11018520" cy="4752070"/>
          </a:xfrm>
        </p:spPr>
        <p:txBody>
          <a:bodyPr/>
          <a:lstStyle/>
          <a:p>
            <a:r>
              <a:rPr lang="en-US" dirty="0"/>
              <a:t>New Azure PowerShell SDK Module - Az</a:t>
            </a:r>
          </a:p>
          <a:p>
            <a:pPr lvl="1"/>
            <a:r>
              <a:rPr lang="en-US" dirty="0"/>
              <a:t>Not compatible with </a:t>
            </a:r>
            <a:r>
              <a:rPr lang="en-US" dirty="0" err="1"/>
              <a:t>AzureRM</a:t>
            </a:r>
            <a:r>
              <a:rPr lang="en-US" dirty="0"/>
              <a:t> (</a:t>
            </a:r>
            <a:r>
              <a:rPr lang="en-US" dirty="0" err="1"/>
              <a:t>ie</a:t>
            </a:r>
            <a:r>
              <a:rPr lang="en-US" dirty="0"/>
              <a:t> can’t be installed side by side)</a:t>
            </a:r>
          </a:p>
          <a:p>
            <a:pPr lvl="1"/>
            <a:r>
              <a:rPr lang="en-US" dirty="0"/>
              <a:t>There is an alias set so </a:t>
            </a:r>
            <a:r>
              <a:rPr lang="en-US" dirty="0" err="1"/>
              <a:t>AzureRM</a:t>
            </a:r>
            <a:r>
              <a:rPr lang="en-US" dirty="0"/>
              <a:t> commands will still work</a:t>
            </a:r>
          </a:p>
          <a:p>
            <a:pPr lvl="1"/>
            <a:r>
              <a:rPr lang="en-US" dirty="0"/>
              <a:t>It’s not required now, but new features are going into Az only</a:t>
            </a:r>
          </a:p>
          <a:p>
            <a:endParaRPr lang="en-US" sz="2000" dirty="0"/>
          </a:p>
          <a:p>
            <a:r>
              <a:rPr lang="en-US" dirty="0"/>
              <a:t>New Azure Login Method</a:t>
            </a:r>
          </a:p>
          <a:p>
            <a:pPr lvl="1"/>
            <a:r>
              <a:rPr lang="en-US" dirty="0"/>
              <a:t>Connect-</a:t>
            </a:r>
            <a:r>
              <a:rPr lang="en-US" dirty="0" err="1"/>
              <a:t>AzAccount</a:t>
            </a:r>
            <a:endParaRPr lang="en-US" dirty="0"/>
          </a:p>
          <a:p>
            <a:pPr lvl="1"/>
            <a:r>
              <a:rPr lang="en-US" dirty="0"/>
              <a:t>Do this in an admin PowerShell console session to give permanent access for a machine</a:t>
            </a:r>
          </a:p>
          <a:p>
            <a:pPr lvl="1"/>
            <a:endParaRPr lang="en-US" dirty="0"/>
          </a:p>
          <a:p>
            <a:r>
              <a:rPr lang="en-US" dirty="0" err="1"/>
              <a:t>AzureRM</a:t>
            </a:r>
            <a:r>
              <a:rPr lang="en-US" dirty="0"/>
              <a:t> commands should work with </a:t>
            </a:r>
            <a:r>
              <a:rPr lang="en-US" dirty="0">
                <a:latin typeface="Consolas" panose="020B0609020204030204" pitchFamily="49" charset="0"/>
              </a:rPr>
              <a:t>Enable-</a:t>
            </a:r>
            <a:r>
              <a:rPr lang="en-US" dirty="0" err="1">
                <a:latin typeface="Consolas" panose="020B0609020204030204" pitchFamily="49" charset="0"/>
              </a:rPr>
              <a:t>AzureRmAlias</a:t>
            </a:r>
            <a:endParaRPr lang="en-US" dirty="0">
              <a:latin typeface="Consolas" panose="020B0609020204030204" pitchFamily="49" charset="0"/>
            </a:endParaRPr>
          </a:p>
          <a:p>
            <a:endParaRPr lang="en-US" sz="2000" dirty="0">
              <a:latin typeface="Consolas" panose="020B0609020204030204" pitchFamily="49" charset="0"/>
            </a:endParaRPr>
          </a:p>
          <a:p>
            <a:pPr marL="0" indent="0">
              <a:buNone/>
            </a:pPr>
            <a:r>
              <a:rPr lang="en-US" sz="1800" dirty="0">
                <a:latin typeface="Consolas" panose="020B0609020204030204" pitchFamily="49" charset="0"/>
                <a:hlinkClick r:id="rId3"/>
              </a:rPr>
              <a:t>https://azure.microsoft.com/blog/how-to-migrate-from-azurerm-to-az-in-azure-powershell/</a:t>
            </a:r>
            <a:r>
              <a:rPr lang="en-US" sz="1800" dirty="0">
                <a:latin typeface="Consolas" panose="020B0609020204030204" pitchFamily="49" charset="0"/>
              </a:rPr>
              <a:t> </a:t>
            </a:r>
          </a:p>
        </p:txBody>
      </p:sp>
    </p:spTree>
    <p:extLst>
      <p:ext uri="{BB962C8B-B14F-4D97-AF65-F5344CB8AC3E}">
        <p14:creationId xmlns:p14="http://schemas.microsoft.com/office/powerpoint/2010/main" val="7292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Idempotent PowerShell Operations</a:t>
            </a:r>
          </a:p>
        </p:txBody>
      </p:sp>
      <p:sp>
        <p:nvSpPr>
          <p:cNvPr id="6" name="Text Placeholder 5"/>
          <p:cNvSpPr>
            <a:spLocks noGrp="1"/>
          </p:cNvSpPr>
          <p:nvPr>
            <p:ph type="body" sz="quarter" idx="10"/>
          </p:nvPr>
        </p:nvSpPr>
        <p:spPr>
          <a:xfrm>
            <a:off x="584200" y="1435497"/>
            <a:ext cx="11018520" cy="3933384"/>
          </a:xfrm>
        </p:spPr>
        <p:txBody>
          <a:bodyPr/>
          <a:lstStyle/>
          <a:p>
            <a:pPr marL="0" indent="0">
              <a:buNone/>
            </a:pPr>
            <a:r>
              <a:rPr lang="en-US" sz="1800" dirty="0">
                <a:solidFill>
                  <a:srgbClr val="006400"/>
                </a:solidFill>
                <a:latin typeface="Consolas" panose="020B0609020204030204" pitchFamily="49" charset="0"/>
              </a:rPr>
              <a:t># 3.3 Create Public IPs</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Get-Date</a:t>
            </a:r>
            <a:r>
              <a:rPr lang="en-US" sz="1800" dirty="0">
                <a:solidFill>
                  <a:prstClr val="black"/>
                </a:solidFill>
                <a:latin typeface="Consolas" panose="020B0609020204030204" pitchFamily="49" charset="0"/>
              </a:rPr>
              <a:t>)</a:t>
            </a:r>
            <a:r>
              <a:rPr lang="en-US" sz="1800" dirty="0">
                <a:solidFill>
                  <a:srgbClr val="8B0000"/>
                </a:solidFill>
                <a:latin typeface="Consolas" panose="020B0609020204030204" pitchFamily="49" charset="0"/>
              </a:rPr>
              <a:t>' - '</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NoNewline</a:t>
            </a:r>
            <a:endParaRPr lang="en-US" sz="1800" dirty="0">
              <a:solidFill>
                <a:prstClr val="black"/>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“Creating Public IP address“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ForegroundColor</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Cyan</a:t>
            </a:r>
            <a:endParaRPr lang="en-US" sz="1800" dirty="0">
              <a:solidFill>
                <a:prstClr val="black"/>
              </a:solidFill>
              <a:latin typeface="Consolas" panose="020B0609020204030204" pitchFamily="49" charset="0"/>
            </a:endParaRPr>
          </a:p>
          <a:p>
            <a:pPr marL="0" indent="0">
              <a:buNone/>
            </a:pPr>
            <a:r>
              <a:rPr lang="en-US" sz="1800" dirty="0">
                <a:solidFill>
                  <a:srgbClr val="00008B"/>
                </a:solidFill>
                <a:highlight>
                  <a:srgbClr val="FFFF00"/>
                </a:highlight>
                <a:latin typeface="Consolas" panose="020B0609020204030204" pitchFamily="49" charset="0"/>
              </a:rPr>
              <a:t>Try</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Get</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000080"/>
                </a:solidFill>
                <a:highlight>
                  <a:srgbClr val="FFFF00"/>
                </a:highlight>
                <a:latin typeface="Consolas" panose="020B0609020204030204" pitchFamily="49" charset="0"/>
              </a:rPr>
              <a:t>-</a:t>
            </a:r>
            <a:r>
              <a:rPr lang="en-US" sz="1800" dirty="0" err="1">
                <a:solidFill>
                  <a:srgbClr val="000080"/>
                </a:solidFill>
                <a:highlight>
                  <a:srgbClr val="FFFF00"/>
                </a:highlight>
                <a:latin typeface="Consolas" panose="020B0609020204030204" pitchFamily="49" charset="0"/>
              </a:rPr>
              <a:t>ErrorAction</a:t>
            </a:r>
            <a:r>
              <a:rPr lang="en-US" sz="1800" dirty="0">
                <a:solidFill>
                  <a:prstClr val="black"/>
                </a:solidFill>
                <a:highlight>
                  <a:srgbClr val="FFFF00"/>
                </a:highlight>
                <a:latin typeface="Consolas" panose="020B0609020204030204" pitchFamily="49" charset="0"/>
              </a:rPr>
              <a:t> </a:t>
            </a:r>
            <a:r>
              <a:rPr lang="en-US" sz="1800" dirty="0">
                <a:solidFill>
                  <a:srgbClr val="8A2BE2"/>
                </a:solidFill>
                <a:highlight>
                  <a:srgbClr val="FFFF00"/>
                </a:highlight>
                <a:latin typeface="Consolas" panose="020B0609020204030204" pitchFamily="49" charset="0"/>
              </a:rPr>
              <a:t>Stop</a:t>
            </a:r>
            <a:endParaRPr lang="en-US" sz="1800" dirty="0">
              <a:solidFill>
                <a:prstClr val="black"/>
              </a:solidFill>
              <a:highlight>
                <a:srgbClr val="FFFF00"/>
              </a:highlight>
              <a:latin typeface="Consolas" panose="020B0609020204030204" pitchFamily="49" charset="0"/>
            </a:endParaRPr>
          </a:p>
          <a:p>
            <a:pPr marL="0" indent="0">
              <a:buNone/>
            </a:pP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Write-Host</a:t>
            </a:r>
            <a:r>
              <a:rPr lang="en-US" sz="1800" dirty="0">
                <a:solidFill>
                  <a:prstClr val="black"/>
                </a:solidFill>
                <a:latin typeface="Consolas" panose="020B0609020204030204" pitchFamily="49" charset="0"/>
              </a:rPr>
              <a:t> </a:t>
            </a:r>
            <a:r>
              <a:rPr lang="en-US" sz="1800" dirty="0">
                <a:solidFill>
                  <a:srgbClr val="8B0000"/>
                </a:solidFill>
                <a:latin typeface="Consolas" panose="020B0609020204030204" pitchFamily="49" charset="0"/>
              </a:rPr>
              <a:t>"resource exists, skipping“</a:t>
            </a:r>
          </a:p>
          <a:p>
            <a:pPr marL="0" indent="0">
              <a:buNone/>
            </a:pPr>
            <a:r>
              <a:rPr lang="en-US" sz="1800" dirty="0">
                <a:solidFill>
                  <a:srgbClr val="8B0000"/>
                </a:solidFill>
                <a:latin typeface="Consolas" panose="020B0609020204030204" pitchFamily="49" charset="0"/>
              </a:rPr>
              <a:t>     </a:t>
            </a:r>
            <a:r>
              <a:rPr lang="en-US" sz="1800" dirty="0">
                <a:solidFill>
                  <a:prstClr val="black"/>
                </a:solidFill>
                <a:latin typeface="Consolas" panose="020B0609020204030204" pitchFamily="49" charset="0"/>
              </a:rPr>
              <a:t>}</a:t>
            </a:r>
          </a:p>
          <a:p>
            <a:pPr marL="0" indent="0">
              <a:buNone/>
            </a:pPr>
            <a:r>
              <a:rPr lang="en-US" sz="1800" dirty="0">
                <a:solidFill>
                  <a:srgbClr val="00008B"/>
                </a:solidFill>
                <a:highlight>
                  <a:srgbClr val="FFFF00"/>
                </a:highlight>
                <a:latin typeface="Consolas" panose="020B0609020204030204" pitchFamily="49" charset="0"/>
              </a:rPr>
              <a:t>Catch</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$pip</a:t>
            </a:r>
            <a:r>
              <a:rPr lang="en-US" sz="1800" dirty="0">
                <a:solidFill>
                  <a:prstClr val="black"/>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highlight>
                  <a:srgbClr val="00FF00"/>
                </a:highlight>
                <a:latin typeface="Consolas" panose="020B0609020204030204" pitchFamily="49" charset="0"/>
              </a:rPr>
              <a:t>New</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AzPublicIpAddress</a:t>
            </a: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ResourceGroupName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ResourceGroup</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-Location</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EastRegion</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AllocationMethod</a:t>
            </a:r>
            <a:r>
              <a:rPr lang="en-US" sz="1800" dirty="0">
                <a:solidFill>
                  <a:prstClr val="black"/>
                </a:solidFill>
                <a:latin typeface="Consolas" panose="020B0609020204030204" pitchFamily="49" charset="0"/>
              </a:rPr>
              <a:t> </a:t>
            </a:r>
            <a:r>
              <a:rPr lang="en-US" sz="1800" dirty="0">
                <a:solidFill>
                  <a:srgbClr val="8A2BE2"/>
                </a:solidFill>
                <a:latin typeface="Consolas" panose="020B0609020204030204" pitchFamily="49" charset="0"/>
              </a:rPr>
              <a:t>Dynamic</a:t>
            </a:r>
            <a:r>
              <a:rPr lang="en-US" sz="1800" dirty="0">
                <a:solidFill>
                  <a:prstClr val="black"/>
                </a:solidFill>
                <a:latin typeface="Consolas" panose="020B0609020204030204" pitchFamily="49" charset="0"/>
              </a:rPr>
              <a:t> `</a:t>
            </a:r>
          </a:p>
          <a:p>
            <a:pPr marL="0" indent="0">
              <a:buNone/>
            </a:pPr>
            <a:r>
              <a:rPr lang="en-US" sz="1800" dirty="0">
                <a:solidFill>
                  <a:prstClr val="black"/>
                </a:solidFill>
                <a:latin typeface="Consolas" panose="020B0609020204030204" pitchFamily="49" charset="0"/>
              </a:rPr>
              <a:t>                                    </a:t>
            </a:r>
            <a:r>
              <a:rPr lang="en-US" sz="1800" dirty="0">
                <a:solidFill>
                  <a:srgbClr val="000080"/>
                </a:solidFill>
                <a:latin typeface="Consolas" panose="020B0609020204030204" pitchFamily="49" charset="0"/>
              </a:rPr>
              <a:t>-Name</a:t>
            </a:r>
            <a:r>
              <a:rPr lang="en-US" sz="1800" dirty="0">
                <a:solidFill>
                  <a:prstClr val="black"/>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VMNameASH</a:t>
            </a:r>
            <a:r>
              <a:rPr lang="en-US" sz="1800" dirty="0">
                <a:solidFill>
                  <a:srgbClr val="8A2BE2"/>
                </a:solidFill>
                <a:latin typeface="Consolas" panose="020B0609020204030204" pitchFamily="49" charset="0"/>
              </a:rPr>
              <a:t>'-pip’</a:t>
            </a:r>
          </a:p>
          <a:p>
            <a:pPr marL="0" indent="0">
              <a:buNone/>
            </a:pPr>
            <a:r>
              <a:rPr lang="en-US" sz="1800" dirty="0">
                <a:solidFill>
                  <a:srgbClr val="8A2BE2"/>
                </a:solidFill>
                <a:latin typeface="Consolas" panose="020B0609020204030204" pitchFamily="49" charset="0"/>
              </a:rPr>
              <a:t>       </a:t>
            </a:r>
            <a:r>
              <a:rPr lang="en-US" sz="18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Building the Environment</a:t>
            </a:r>
          </a:p>
        </p:txBody>
      </p:sp>
    </p:spTree>
    <p:extLst>
      <p:ext uri="{BB962C8B-B14F-4D97-AF65-F5344CB8AC3E}">
        <p14:creationId xmlns:p14="http://schemas.microsoft.com/office/powerpoint/2010/main" val="2318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Final Environment</a:t>
            </a:r>
          </a:p>
        </p:txBody>
      </p:sp>
      <p:pic>
        <p:nvPicPr>
          <p:cNvPr id="6" name="Picture 5">
            <a:extLst>
              <a:ext uri="{FF2B5EF4-FFF2-40B4-BE49-F238E27FC236}">
                <a16:creationId xmlns:a16="http://schemas.microsoft.com/office/drawing/2014/main" id="{341BBFA1-EE68-47E9-AB72-C3705F48858D}"/>
              </a:ext>
            </a:extLst>
          </p:cNvPr>
          <p:cNvPicPr>
            <a:picLocks noChangeAspect="1"/>
          </p:cNvPicPr>
          <p:nvPr/>
        </p:nvPicPr>
        <p:blipFill>
          <a:blip r:embed="rId2"/>
          <a:stretch>
            <a:fillRect/>
          </a:stretch>
        </p:blipFill>
        <p:spPr>
          <a:xfrm>
            <a:off x="4504734" y="697700"/>
            <a:ext cx="7415494" cy="5462600"/>
          </a:xfrm>
          <a:prstGeom prst="rect">
            <a:avLst/>
          </a:prstGeom>
        </p:spPr>
      </p:pic>
    </p:spTree>
    <p:extLst>
      <p:ext uri="{BB962C8B-B14F-4D97-AF65-F5344CB8AC3E}">
        <p14:creationId xmlns:p14="http://schemas.microsoft.com/office/powerpoint/2010/main" val="15288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AA8-FB50-43E3-8FBA-7F107F68B579}"/>
              </a:ext>
            </a:extLst>
          </p:cNvPr>
          <p:cNvSpPr>
            <a:spLocks noGrp="1"/>
          </p:cNvSpPr>
          <p:nvPr>
            <p:ph type="title"/>
          </p:nvPr>
        </p:nvSpPr>
        <p:spPr/>
        <p:txBody>
          <a:bodyPr/>
          <a:lstStyle/>
          <a:p>
            <a:r>
              <a:rPr lang="en-US" dirty="0"/>
              <a:t>Step 0</a:t>
            </a:r>
          </a:p>
        </p:txBody>
      </p:sp>
      <p:pic>
        <p:nvPicPr>
          <p:cNvPr id="3" name="Picture 2">
            <a:extLst>
              <a:ext uri="{FF2B5EF4-FFF2-40B4-BE49-F238E27FC236}">
                <a16:creationId xmlns:a16="http://schemas.microsoft.com/office/drawing/2014/main" id="{2A9E84F5-C476-40F4-8CDB-8F1C5F1D808F}"/>
              </a:ext>
            </a:extLst>
          </p:cNvPr>
          <p:cNvPicPr>
            <a:picLocks noChangeAspect="1"/>
          </p:cNvPicPr>
          <p:nvPr/>
        </p:nvPicPr>
        <p:blipFill>
          <a:blip r:embed="rId2"/>
          <a:stretch>
            <a:fillRect/>
          </a:stretch>
        </p:blipFill>
        <p:spPr>
          <a:xfrm>
            <a:off x="5903789" y="697700"/>
            <a:ext cx="6016429" cy="4431983"/>
          </a:xfrm>
          <a:prstGeom prst="rect">
            <a:avLst/>
          </a:prstGeom>
        </p:spPr>
      </p:pic>
      <p:sp>
        <p:nvSpPr>
          <p:cNvPr id="6" name="TextBox 5">
            <a:extLst>
              <a:ext uri="{FF2B5EF4-FFF2-40B4-BE49-F238E27FC236}">
                <a16:creationId xmlns:a16="http://schemas.microsoft.com/office/drawing/2014/main" id="{81D34698-CCA8-4D3F-AC42-CF8DF5AD584F}"/>
              </a:ext>
            </a:extLst>
          </p:cNvPr>
          <p:cNvSpPr txBox="1"/>
          <p:nvPr/>
        </p:nvSpPr>
        <p:spPr>
          <a:xfrm>
            <a:off x="366588" y="1025741"/>
            <a:ext cx="6180401" cy="44319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Execution:</a:t>
            </a:r>
          </a:p>
          <a:p>
            <a:pPr marL="457200" indent="-457200" algn="l">
              <a:buFont typeface="+mj-lt"/>
              <a:buAutoNum type="arabicPeriod"/>
            </a:pPr>
            <a:r>
              <a:rPr lang="en-US" sz="2000" dirty="0">
                <a:gradFill>
                  <a:gsLst>
                    <a:gs pos="2917">
                      <a:schemeClr val="tx1"/>
                    </a:gs>
                    <a:gs pos="30000">
                      <a:schemeClr val="tx1"/>
                    </a:gs>
                  </a:gsLst>
                  <a:lin ang="5400000" scaled="0"/>
                </a:gradFill>
              </a:rPr>
              <a:t>Connect to </a:t>
            </a:r>
            <a:r>
              <a:rPr lang="en-US" sz="2000" dirty="0" err="1">
                <a:gradFill>
                  <a:gsLst>
                    <a:gs pos="2917">
                      <a:schemeClr val="tx1"/>
                    </a:gs>
                    <a:gs pos="30000">
                      <a:schemeClr val="tx1"/>
                    </a:gs>
                  </a:gsLst>
                  <a:lin ang="5400000" scaled="0"/>
                </a:gradFill>
              </a:rPr>
              <a:t>WiFi</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Browse to </a:t>
            </a:r>
            <a:r>
              <a:rPr lang="en-US" sz="2000" dirty="0">
                <a:gradFill>
                  <a:gsLst>
                    <a:gs pos="2917">
                      <a:schemeClr val="tx1"/>
                    </a:gs>
                    <a:gs pos="30000">
                      <a:schemeClr val="tx1"/>
                    </a:gs>
                  </a:gsLst>
                  <a:lin ang="5400000" scaled="0"/>
                </a:gradFill>
                <a:hlinkClick r:id="rId3"/>
              </a:rPr>
              <a:t>https://portal.azure.com</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Get user name and password in </a:t>
            </a:r>
            <a:r>
              <a:rPr lang="en-US" sz="2000" dirty="0" err="1">
                <a:gradFill>
                  <a:gsLst>
                    <a:gs pos="2917">
                      <a:schemeClr val="tx1"/>
                    </a:gs>
                    <a:gs pos="30000">
                      <a:schemeClr val="tx1"/>
                    </a:gs>
                  </a:gsLst>
                  <a:lin ang="5400000" scaled="0"/>
                </a:gradFill>
              </a:rPr>
              <a:t>KeyVault</a:t>
            </a: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Using those creds, RDP to the on-prem server</a:t>
            </a:r>
            <a:br>
              <a:rPr lang="en-US" sz="2000" dirty="0">
                <a:gradFill>
                  <a:gsLst>
                    <a:gs pos="2917">
                      <a:schemeClr val="tx1"/>
                    </a:gs>
                    <a:gs pos="30000">
                      <a:schemeClr val="tx1"/>
                    </a:gs>
                  </a:gsLst>
                  <a:lin ang="5400000" scaled="0"/>
                </a:gradFill>
              </a:rPr>
            </a:br>
            <a:r>
              <a:rPr lang="en-US" sz="2000" i="1" dirty="0">
                <a:solidFill>
                  <a:srgbClr val="FF0000"/>
                </a:solidFill>
              </a:rPr>
              <a:t>sea.pathlab.xyz:2xx10</a:t>
            </a:r>
          </a:p>
          <a:p>
            <a:pPr marL="457200" indent="-457200" algn="l">
              <a:buFont typeface="+mj-lt"/>
              <a:buAutoNum type="arabicPeriod"/>
            </a:pPr>
            <a:r>
              <a:rPr lang="en-US" sz="2000" dirty="0">
                <a:gradFill>
                  <a:gsLst>
                    <a:gs pos="2917">
                      <a:schemeClr val="tx1"/>
                    </a:gs>
                    <a:gs pos="30000">
                      <a:schemeClr val="tx1"/>
                    </a:gs>
                  </a:gsLst>
                  <a:lin ang="5400000" scaled="0"/>
                </a:gradFill>
              </a:rPr>
              <a:t>On server, open PowerShell run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2000" dirty="0">
                <a:solidFill>
                  <a:srgbClr val="00B050"/>
                </a:solidFill>
                <a:latin typeface="Consolas" panose="020B0609020204030204" pitchFamily="49" charset="0"/>
              </a:rPr>
              <a:t>Connect-</a:t>
            </a:r>
            <a:r>
              <a:rPr lang="en-US" sz="2000" dirty="0" err="1">
                <a:solidFill>
                  <a:srgbClr val="00B050"/>
                </a:solidFill>
                <a:latin typeface="Consolas" panose="020B0609020204030204" pitchFamily="49" charset="0"/>
              </a:rPr>
              <a:t>AzAccount</a:t>
            </a:r>
            <a:endParaRPr lang="en-US" sz="2000" dirty="0">
              <a:solidFill>
                <a:srgbClr val="00B050"/>
              </a:solidFill>
              <a:latin typeface="Consolas" panose="020B0609020204030204" pitchFamily="49" charset="0"/>
            </a:endParaRPr>
          </a:p>
          <a:p>
            <a:pPr marL="457200" indent="-457200" algn="l">
              <a:buFont typeface="+mj-lt"/>
              <a:buAutoNum type="arabicPeriod"/>
            </a:pPr>
            <a:r>
              <a:rPr lang="en-US" sz="2000" dirty="0">
                <a:gradFill>
                  <a:gsLst>
                    <a:gs pos="2917">
                      <a:schemeClr val="tx1"/>
                    </a:gs>
                    <a:gs pos="30000">
                      <a:schemeClr val="tx1"/>
                    </a:gs>
                  </a:gsLst>
                  <a:lin ang="5400000" scaled="0"/>
                </a:gradFill>
              </a:rPr>
              <a:t>Login using @</a:t>
            </a:r>
            <a:r>
              <a:rPr lang="en-US" sz="2000" dirty="0" err="1">
                <a:gradFill>
                  <a:gsLst>
                    <a:gs pos="2917">
                      <a:schemeClr val="tx1"/>
                    </a:gs>
                    <a:gs pos="30000">
                      <a:schemeClr val="tx1"/>
                    </a:gs>
                  </a:gsLst>
                  <a:lin ang="5400000" scaled="0"/>
                </a:gradFill>
              </a:rPr>
              <a:t>azlab.xyz</a:t>
            </a:r>
            <a:r>
              <a:rPr lang="en-US" sz="2000" dirty="0">
                <a:gradFill>
                  <a:gsLst>
                    <a:gs pos="2917">
                      <a:schemeClr val="tx1"/>
                    </a:gs>
                    <a:gs pos="30000">
                      <a:schemeClr val="tx1"/>
                    </a:gs>
                  </a:gsLst>
                  <a:lin ang="5400000" scaled="0"/>
                </a:gradFill>
              </a:rPr>
              <a:t> account</a:t>
            </a:r>
          </a:p>
          <a:p>
            <a:pPr marL="457200" indent="-457200">
              <a:buFont typeface="+mj-lt"/>
              <a:buAutoNum type="arabicPeriod"/>
            </a:pPr>
            <a:r>
              <a:rPr lang="en-US" sz="2000" dirty="0">
                <a:gradFill>
                  <a:gsLst>
                    <a:gs pos="2917">
                      <a:schemeClr val="tx1"/>
                    </a:gs>
                    <a:gs pos="30000">
                      <a:schemeClr val="tx1"/>
                    </a:gs>
                  </a:gsLst>
                  <a:lin ang="5400000" scaled="0"/>
                </a:gradFill>
              </a:rPr>
              <a:t>Run</a:t>
            </a:r>
          </a:p>
          <a:p>
            <a:pPr lvl="1"/>
            <a:r>
              <a:rPr lang="en-US" sz="2000" dirty="0">
                <a:solidFill>
                  <a:srgbClr val="00B050"/>
                </a:solidFill>
                <a:latin typeface="Consolas" panose="020B0609020204030204" pitchFamily="49" charset="0"/>
              </a:rPr>
              <a:t>Get-</a:t>
            </a:r>
            <a:r>
              <a:rPr lang="en-US" sz="2000" dirty="0" err="1">
                <a:solidFill>
                  <a:srgbClr val="00B050"/>
                </a:solidFill>
                <a:latin typeface="Consolas" panose="020B0609020204030204" pitchFamily="49" charset="0"/>
              </a:rPr>
              <a:t>AzResourceGroup</a:t>
            </a:r>
            <a:r>
              <a:rPr lang="en-US" sz="2000" dirty="0">
                <a:solidFill>
                  <a:srgbClr val="00B050"/>
                </a:solidFill>
                <a:latin typeface="Consolas" panose="020B0609020204030204" pitchFamily="49" charset="0"/>
              </a:rPr>
              <a:t> –Name “</a:t>
            </a:r>
            <a:r>
              <a:rPr lang="en-US" sz="2000" dirty="0" err="1">
                <a:solidFill>
                  <a:srgbClr val="00B050"/>
                </a:solidFill>
                <a:latin typeface="Consolas" panose="020B0609020204030204" pitchFamily="49" charset="0"/>
              </a:rPr>
              <a:t>CompanyXX</a:t>
            </a:r>
            <a:r>
              <a:rPr lang="en-US" sz="2000" dirty="0">
                <a:solidFill>
                  <a:srgbClr val="00B050"/>
                </a:solidFill>
                <a:latin typeface="Consolas" panose="020B0609020204030204" pitchFamily="49" charset="0"/>
              </a:rPr>
              <a:t>”</a:t>
            </a:r>
          </a:p>
          <a:p>
            <a:pPr lvl="1"/>
            <a:r>
              <a:rPr lang="en-US" sz="2000" dirty="0">
                <a:gradFill>
                  <a:gsLst>
                    <a:gs pos="2917">
                      <a:schemeClr val="tx1"/>
                    </a:gs>
                    <a:gs pos="30000">
                      <a:schemeClr val="tx1"/>
                    </a:gs>
                  </a:gsLst>
                  <a:lin ang="5400000" scaled="0"/>
                </a:gradFill>
              </a:rPr>
              <a:t>to validate PowerShell and your access</a:t>
            </a:r>
          </a:p>
          <a:p>
            <a:pPr lvl="1"/>
            <a:endParaRPr lang="en-US" sz="8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(You may need to Set-</a:t>
            </a:r>
            <a:r>
              <a:rPr lang="en-US" sz="2000" dirty="0" err="1">
                <a:gradFill>
                  <a:gsLst>
                    <a:gs pos="2917">
                      <a:schemeClr val="tx1"/>
                    </a:gs>
                    <a:gs pos="30000">
                      <a:schemeClr val="tx1"/>
                    </a:gs>
                  </a:gsLst>
                  <a:lin ang="5400000" scaled="0"/>
                </a:gradFill>
              </a:rPr>
              <a:t>AzContext</a:t>
            </a:r>
            <a:r>
              <a:rPr lang="en-US" sz="2000" dirty="0">
                <a:gradFill>
                  <a:gsLst>
                    <a:gs pos="2917">
                      <a:schemeClr val="tx1"/>
                    </a:gs>
                    <a:gs pos="30000">
                      <a:schemeClr val="tx1"/>
                    </a:gs>
                  </a:gsLst>
                  <a:lin ang="5400000" scaled="0"/>
                </a:gradFill>
              </a:rPr>
              <a:t> to</a:t>
            </a:r>
          </a:p>
          <a:p>
            <a:r>
              <a:rPr lang="en-US" sz="2000" dirty="0">
                <a:gradFill>
                  <a:gsLst>
                    <a:gs pos="2917">
                      <a:schemeClr val="tx1"/>
                    </a:gs>
                    <a:gs pos="30000">
                      <a:schemeClr val="tx1"/>
                    </a:gs>
                  </a:gsLst>
                  <a:lin ang="5400000" scaled="0"/>
                </a:gradFill>
              </a:rPr>
              <a:t> "Virtual Data Center Workshop“)</a:t>
            </a:r>
          </a:p>
        </p:txBody>
      </p:sp>
      <p:sp>
        <p:nvSpPr>
          <p:cNvPr id="7" name="TextBox 6">
            <a:extLst>
              <a:ext uri="{FF2B5EF4-FFF2-40B4-BE49-F238E27FC236}">
                <a16:creationId xmlns:a16="http://schemas.microsoft.com/office/drawing/2014/main" id="{88D000B3-A369-4517-A7C1-A52E634100CD}"/>
              </a:ext>
            </a:extLst>
          </p:cNvPr>
          <p:cNvSpPr txBox="1"/>
          <p:nvPr/>
        </p:nvSpPr>
        <p:spPr>
          <a:xfrm>
            <a:off x="408901" y="5759469"/>
            <a:ext cx="5296322" cy="923330"/>
          </a:xfrm>
          <a:prstGeom prst="rect">
            <a:avLst/>
          </a:prstGeom>
          <a:solidFill>
            <a:srgbClr val="FFFF00"/>
          </a:solidFill>
        </p:spPr>
        <p:txBody>
          <a:bodyPr wrap="none" lIns="0" tIns="0" rIns="0" bIns="0" rtlCol="0">
            <a:spAutoFit/>
          </a:bodyPr>
          <a:lstStyle/>
          <a:p>
            <a:r>
              <a:rPr lang="en-US" sz="2000" b="1" i="1" u="sng" dirty="0">
                <a:latin typeface="Consolas" panose="020B0609020204030204" pitchFamily="49" charset="0"/>
              </a:rPr>
              <a:t>NOTE</a:t>
            </a:r>
            <a:r>
              <a:rPr lang="en-US" sz="2000" dirty="0">
                <a:latin typeface="Consolas" panose="020B0609020204030204" pitchFamily="49" charset="0"/>
              </a:rPr>
              <a:t>:	This server should be where all</a:t>
            </a:r>
          </a:p>
          <a:p>
            <a:r>
              <a:rPr lang="en-US" sz="2000" dirty="0">
                <a:latin typeface="Consolas" panose="020B0609020204030204" pitchFamily="49" charset="0"/>
              </a:rPr>
              <a:t>	PowerShell and any validation</a:t>
            </a:r>
          </a:p>
          <a:p>
            <a:r>
              <a:rPr lang="en-US" sz="2000" dirty="0">
                <a:latin typeface="Consolas" panose="020B0609020204030204" pitchFamily="49" charset="0"/>
              </a:rPr>
              <a:t>	should be performed.</a:t>
            </a:r>
          </a:p>
        </p:txBody>
      </p:sp>
    </p:spTree>
    <p:extLst>
      <p:ext uri="{BB962C8B-B14F-4D97-AF65-F5344CB8AC3E}">
        <p14:creationId xmlns:p14="http://schemas.microsoft.com/office/powerpoint/2010/main" val="226036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40_What's_New_In_Azure_Networking_Yousef.potx" id="{555B8201-BA52-4089-94CD-647029FDFF1E}" vid="{8B1EE29B-811B-49D4-83A9-A082ED63DD93}"/>
    </a:ext>
  </a:extLst>
</a:theme>
</file>

<file path=ppt/theme/theme5.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1860</TotalTime>
  <Words>4131</Words>
  <Application>Microsoft Office PowerPoint</Application>
  <PresentationFormat>Widescreen</PresentationFormat>
  <Paragraphs>915</Paragraphs>
  <Slides>48</Slides>
  <Notes>24</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48</vt:i4>
      </vt:variant>
    </vt:vector>
  </HeadingPairs>
  <TitlesOfParts>
    <vt:vector size="69" baseType="lpstr">
      <vt:lpstr>Arial</vt:lpstr>
      <vt:lpstr>Brush Script MT</vt:lpstr>
      <vt:lpstr>Calibri</vt:lpstr>
      <vt:lpstr>Calibri Light</vt:lpstr>
      <vt:lpstr>Chiller</vt:lpstr>
      <vt:lpstr>Consolas</vt:lpstr>
      <vt:lpstr>Lucida Console</vt:lpstr>
      <vt:lpstr>Segoe UI</vt:lpstr>
      <vt:lpstr>Segoe UI </vt:lpstr>
      <vt:lpstr>Segoe UI Light</vt:lpstr>
      <vt:lpstr>Segoe UI Semibold</vt:lpstr>
      <vt:lpstr>Segoe UI Semilight</vt:lpstr>
      <vt:lpstr>Wingdings</vt:lpstr>
      <vt:lpstr>Office Theme</vt:lpstr>
      <vt:lpstr>9-51027_Microsoft_Ready_Template</vt:lpstr>
      <vt:lpstr>1_9-51027_Microsoft_Ready_Template</vt:lpstr>
      <vt:lpstr>5-50203_Microsoft_Ignite_Template</vt:lpstr>
      <vt:lpstr>3_5-50203_Microsoft_Ignite_Template</vt:lpstr>
      <vt:lpstr>2_5-50203_Microsoft_Ignite_Template</vt:lpstr>
      <vt:lpstr>4_5-50203_Microsoft_Ignite_Template</vt:lpstr>
      <vt:lpstr>LIGHT GRAY TEMPLATE</vt:lpstr>
      <vt:lpstr>PowerPoint Presentation</vt:lpstr>
      <vt:lpstr>Mastering Azure networking concepts</vt:lpstr>
      <vt:lpstr>Session learning objectives</vt:lpstr>
      <vt:lpstr>Azure PowerShell SDK Update</vt:lpstr>
      <vt:lpstr>New Azure PowerShell SDK - Az</vt:lpstr>
      <vt:lpstr>Idempotent PowerShell Operations</vt:lpstr>
      <vt:lpstr>Building the Environment</vt:lpstr>
      <vt:lpstr>Final Environment</vt:lpstr>
      <vt:lpstr>Step 0</vt:lpstr>
      <vt:lpstr>Virtual Networks</vt:lpstr>
      <vt:lpstr>Extending VNets to Containers </vt:lpstr>
      <vt:lpstr>Virtual Network</vt:lpstr>
      <vt:lpstr>Azure DDoS Protection</vt:lpstr>
      <vt:lpstr>Visualizing layers of security</vt:lpstr>
      <vt:lpstr>Step 1</vt:lpstr>
      <vt:lpstr>Step 2</vt:lpstr>
      <vt:lpstr>Step 3</vt:lpstr>
      <vt:lpstr>PowerPoint Presentation</vt:lpstr>
      <vt:lpstr>Microsoft Global Network</vt:lpstr>
      <vt:lpstr>Connectivity options and hybrid offerings </vt:lpstr>
      <vt:lpstr>Azure ExpressRoute</vt:lpstr>
      <vt:lpstr>PowerPoint Presentation</vt:lpstr>
      <vt:lpstr>Azure ExpressRoute Direct</vt:lpstr>
      <vt:lpstr>ExpressRoute Global Reach</vt:lpstr>
      <vt:lpstr>Step 4</vt:lpstr>
      <vt:lpstr>Step 5</vt:lpstr>
      <vt:lpstr>Azure Firewall</vt:lpstr>
      <vt:lpstr>Step 6</vt:lpstr>
      <vt:lpstr>Step 7</vt:lpstr>
      <vt:lpstr>UDR</vt:lpstr>
      <vt:lpstr>Step 7 (cont)</vt:lpstr>
      <vt:lpstr>Final</vt:lpstr>
      <vt:lpstr>Azure Virtual WAN</vt:lpstr>
      <vt:lpstr>Azure Virtual WAN – Unified Cloud Connectivity</vt:lpstr>
      <vt:lpstr>Traditional WAN</vt:lpstr>
      <vt:lpstr>Azure Virtual WAN Partners</vt:lpstr>
      <vt:lpstr>Load balancing in Azure</vt:lpstr>
      <vt:lpstr>Building for global scale</vt:lpstr>
      <vt:lpstr>Azure Front Door Service</vt:lpstr>
      <vt:lpstr>PowerPoint Presentation</vt:lpstr>
      <vt:lpstr>Application Gateway </vt:lpstr>
      <vt:lpstr>Application Gateway continued what’s new </vt:lpstr>
      <vt:lpstr>Azure Load Balancer</vt:lpstr>
      <vt:lpstr>Azure load balancer What’s new</vt:lpstr>
      <vt:lpstr>Azure CDN</vt:lpstr>
      <vt:lpstr>Azure CDN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Ormond</dc:creator>
  <cp:lastModifiedBy>Jon Ormond</cp:lastModifiedBy>
  <cp:revision>29</cp:revision>
  <dcterms:created xsi:type="dcterms:W3CDTF">2019-04-15T20:58:08Z</dcterms:created>
  <dcterms:modified xsi:type="dcterms:W3CDTF">2019-04-27T21:49:49Z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jonor@microsoft.com</vt:lpwstr>
  </property>
  <property fmtid="{D5CDD505-2E9C-101B-9397-08002B2CF9AE}" pid="5" name="MSIP_Label_f42aa342-8706-4288-bd11-ebb85995028c_SetDate">
    <vt:lpwstr>2019-04-15T20:59:35.5998049Z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af264074-617e-4153-b929-94fa0cae0c54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